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handoutMasterIdLst>
    <p:handoutMasterId r:id="rId70"/>
  </p:handoutMasterIdLst>
  <p:sldIdLst>
    <p:sldId id="256" r:id="rId3"/>
    <p:sldId id="260" r:id="rId4"/>
    <p:sldId id="261" r:id="rId5"/>
    <p:sldId id="262" r:id="rId6"/>
    <p:sldId id="263" r:id="rId7"/>
    <p:sldId id="264" r:id="rId8"/>
    <p:sldId id="270" r:id="rId9"/>
    <p:sldId id="33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02" r:id="rId23"/>
    <p:sldId id="303" r:id="rId24"/>
    <p:sldId id="304" r:id="rId25"/>
    <p:sldId id="305" r:id="rId26"/>
    <p:sldId id="336" r:id="rId27"/>
    <p:sldId id="307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39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48" r:id="rId59"/>
    <p:sldId id="349" r:id="rId60"/>
    <p:sldId id="350" r:id="rId61"/>
    <p:sldId id="329" r:id="rId62"/>
    <p:sldId id="330" r:id="rId63"/>
    <p:sldId id="331" r:id="rId64"/>
    <p:sldId id="332" r:id="rId65"/>
    <p:sldId id="333" r:id="rId66"/>
    <p:sldId id="334" r:id="rId67"/>
    <p:sldId id="335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3A7AF2-DE69-4BBE-A39D-FA7A6A224692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E53745-CC00-42DB-8D19-617D9EF79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94C0B1-7CB6-45D8-8160-1236D299019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303125-E338-4D01-8AD3-0F4D34E3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6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E4F3-FFD1-43D5-91C9-12089F2D4C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4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E4F3-FFD1-43D5-91C9-12089F2D4C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4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E4F3-FFD1-43D5-91C9-12089F2D4C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678362" cy="35083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73" y="4427091"/>
            <a:ext cx="5124732" cy="4197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4" tIns="45844" rIns="91684" bIns="4584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7612-997F-4F7E-99D5-B4D0D610F78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7612-997F-4F7E-99D5-B4D0D610F78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7612-997F-4F7E-99D5-B4D0D610F78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E4F3-FFD1-43D5-91C9-12089F2D4CB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3125-E338-4D01-8AD3-0F4D34E3C9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5C-020B-47A9-915F-D529BC632926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0B1-F02A-435B-807B-376A7F1958B7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8C0B-AE8A-4C16-AA0C-FD37AE2196ED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27CC-D15A-4D4F-B4DA-AC4A6DDE79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D8C7-1B60-4D19-B8A1-9D2089533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00A-993F-40CA-BCFF-52531A1EB7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7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6FB5-D381-486A-B890-866A157AB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E90A-B22E-479E-A590-41853B107C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8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9535-904E-4F3F-B7E9-9724A6638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1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5D0-4511-46C4-BC63-92491B1594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3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9396-6BBF-49BF-BD34-57FD846373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FE9A-9F47-4BDE-8C1D-34B4B19AAC9D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3D5-599E-464F-B0D4-C7EA73644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7101-8AE6-4DB3-B10A-95AB662B1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E538-AEC5-4018-AD05-6CC52495D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A413-38D6-45A1-9A4A-A716232A1294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78F2-BB45-4EC3-B13F-2CE3D1850ED5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6B42-C08C-4988-AE61-5B430CAB1001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FDA6-869D-4D12-891E-9D5EE7609A81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844E-A909-4579-8A35-6F5A10188E7D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2A0-0053-4A60-A0E4-8E6391B7160F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53A-E6FC-433C-BA39-F4AC33E3206B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C01C-5DAF-4222-823B-2D1DB8F42470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CINVESTAV-IPN Dec 2,2013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3C10-3D08-483A-96C6-BCD9FA57E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4.wmf"/><Relationship Id="rId4" Type="http://schemas.openxmlformats.org/officeDocument/2006/relationships/image" Target="../media/image1.gif"/><Relationship Id="rId9" Type="http://schemas.openxmlformats.org/officeDocument/2006/relationships/oleObject" Target="../embeddings/oleObject10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/>
              <a:t>Future directions in </a:t>
            </a:r>
            <a:br>
              <a:rPr lang="en-US" dirty="0"/>
            </a:br>
            <a:r>
              <a:rPr lang="en-US" dirty="0"/>
              <a:t>computer science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Hopcroft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Cornell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CINVESTAV-IPN Dec 2,2013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vectors in biology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7526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752600"/>
            <a:ext cx="228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5334000" y="2209800"/>
            <a:ext cx="5334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752600"/>
            <a:ext cx="15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6172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43100" y="5829300"/>
            <a:ext cx="533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057400" y="58674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362200" y="6096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38400" y="6096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590800" y="60198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743200" y="60198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400300" y="53721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552700" y="55245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00400" y="60198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352800" y="60198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467100" y="59055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619500" y="59817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56388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3543300" y="5676900"/>
            <a:ext cx="91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3" name="TextBox 36"/>
          <p:cNvSpPr txBox="1">
            <a:spLocks noChangeArrowheads="1"/>
          </p:cNvSpPr>
          <p:nvPr/>
        </p:nvSpPr>
        <p:spPr bwMode="auto">
          <a:xfrm>
            <a:off x="304800" y="190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plants</a:t>
            </a:r>
          </a:p>
        </p:txBody>
      </p:sp>
      <p:sp>
        <p:nvSpPr>
          <p:cNvPr id="76824" name="TextBox 37"/>
          <p:cNvSpPr txBox="1">
            <a:spLocks noChangeArrowheads="1"/>
          </p:cNvSpPr>
          <p:nvPr/>
        </p:nvSpPr>
        <p:spPr bwMode="auto">
          <a:xfrm>
            <a:off x="4191000" y="48768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Genotype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Internal code</a:t>
            </a:r>
          </a:p>
        </p:txBody>
      </p:sp>
      <p:sp>
        <p:nvSpPr>
          <p:cNvPr id="76825" name="TextBox 38"/>
          <p:cNvSpPr txBox="1">
            <a:spLocks noChangeArrowheads="1"/>
          </p:cNvSpPr>
          <p:nvPr/>
        </p:nvSpPr>
        <p:spPr bwMode="auto">
          <a:xfrm>
            <a:off x="5486400" y="3059113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Phenotype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Observables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  <a:latin typeface="Calibri" pitchFamily="34" charset="0"/>
              </a:rPr>
              <a:t>Outward manifestation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Digitization of medical records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Doctor – needs my entire medical record</a:t>
            </a:r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Insurance company – needs my last doctor  </a:t>
            </a:r>
          </a:p>
          <a:p>
            <a:pPr marL="0" indent="0">
              <a:buSzPct val="75000"/>
              <a:buNone/>
            </a:pPr>
            <a:r>
              <a:rPr lang="en-US" dirty="0"/>
              <a:t> </a:t>
            </a:r>
            <a:r>
              <a:rPr lang="en-US" dirty="0" smtClean="0"/>
              <a:t>    visit, not my entire medical record</a:t>
            </a:r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Researcher – needs statistical information but </a:t>
            </a:r>
          </a:p>
          <a:p>
            <a:pPr marL="0" indent="0">
              <a:buSzPct val="75000"/>
              <a:buNone/>
            </a:pPr>
            <a:r>
              <a:rPr lang="en-US" dirty="0"/>
              <a:t> </a:t>
            </a:r>
            <a:r>
              <a:rPr lang="en-US" dirty="0" smtClean="0"/>
              <a:t>    no identifiable individual information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Relevant research – zero knowledge proofs, differential privacy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620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zero knowledge proof of a statement is a proof that the statement is true without providing you any other information.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47850"/>
            <a:ext cx="5638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0" y="609600"/>
            <a:ext cx="4381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1440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knowledge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75000"/>
              <a:buBlip>
                <a:blip r:embed="rId3"/>
              </a:buBlip>
              <a:defRPr/>
            </a:pPr>
            <a:r>
              <a:rPr lang="en-US" dirty="0" smtClean="0"/>
              <a:t> Graph 3-colorability</a:t>
            </a:r>
          </a:p>
          <a:p>
            <a:pPr>
              <a:buSzPct val="75000"/>
              <a:buBlip>
                <a:blip r:embed="rId3"/>
              </a:buBlip>
              <a:defRPr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  <a:defRPr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  <a:defRPr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  <a:defRPr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  <a:defRPr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  <a:defRPr/>
            </a:pPr>
            <a:r>
              <a:rPr lang="en-US" dirty="0" smtClean="0"/>
              <a:t> Problem is NP-hard  -  No polynomial time algorithm unless P=NP</a:t>
            </a:r>
          </a:p>
        </p:txBody>
      </p:sp>
      <p:grpSp>
        <p:nvGrpSpPr>
          <p:cNvPr id="37892" name="Group 21"/>
          <p:cNvGrpSpPr>
            <a:grpSpLocks/>
          </p:cNvGrpSpPr>
          <p:nvPr/>
        </p:nvGrpSpPr>
        <p:grpSpPr bwMode="auto">
          <a:xfrm>
            <a:off x="4953000" y="1905000"/>
            <a:ext cx="2514600" cy="2514600"/>
            <a:chOff x="2362200" y="2209800"/>
            <a:chExt cx="2514600" cy="2514600"/>
          </a:xfrm>
        </p:grpSpPr>
        <p:sp>
          <p:nvSpPr>
            <p:cNvPr id="5" name="Oval 4"/>
            <p:cNvSpPr/>
            <p:nvPr/>
          </p:nvSpPr>
          <p:spPr>
            <a:xfrm>
              <a:off x="3352800" y="4114800"/>
              <a:ext cx="609600" cy="609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31242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62200" y="31242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2209800"/>
              <a:ext cx="609600" cy="609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>
              <a:stCxn id="7" idx="7"/>
              <a:endCxn id="9" idx="3"/>
            </p:cNvCxnSpPr>
            <p:nvPr/>
          </p:nvCxnSpPr>
          <p:spPr>
            <a:xfrm rot="5400000" flipH="1" flipV="1">
              <a:off x="2921000" y="2692400"/>
              <a:ext cx="482600" cy="558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  <a:endCxn id="6" idx="1"/>
            </p:cNvCxnSpPr>
            <p:nvPr/>
          </p:nvCxnSpPr>
          <p:spPr>
            <a:xfrm rot="16200000" flipH="1">
              <a:off x="3873500" y="2730500"/>
              <a:ext cx="482600" cy="482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6"/>
              <a:endCxn id="6" idx="2"/>
            </p:cNvCxnSpPr>
            <p:nvPr/>
          </p:nvCxnSpPr>
          <p:spPr>
            <a:xfrm>
              <a:off x="2971800" y="3429000"/>
              <a:ext cx="1295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5" idx="1"/>
            </p:cNvCxnSpPr>
            <p:nvPr/>
          </p:nvCxnSpPr>
          <p:spPr>
            <a:xfrm rot="16200000" flipH="1">
              <a:off x="2882900" y="3644900"/>
              <a:ext cx="558800" cy="558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3"/>
              <a:endCxn id="5" idx="7"/>
            </p:cNvCxnSpPr>
            <p:nvPr/>
          </p:nvCxnSpPr>
          <p:spPr>
            <a:xfrm rot="5400000">
              <a:off x="3835400" y="3683000"/>
              <a:ext cx="558800" cy="482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knowledge proof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457200" y="1676400"/>
            <a:ext cx="838200" cy="933450"/>
            <a:chOff x="1600200" y="2114581"/>
            <a:chExt cx="838200" cy="933419"/>
          </a:xfrm>
        </p:grpSpPr>
        <p:sp>
          <p:nvSpPr>
            <p:cNvPr id="4" name="Flowchart: Process 3"/>
            <p:cNvSpPr/>
            <p:nvPr/>
          </p:nvSpPr>
          <p:spPr>
            <a:xfrm>
              <a:off x="1600200" y="2362223"/>
              <a:ext cx="838200" cy="68577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8215647">
              <a:off x="1712913" y="2114581"/>
              <a:ext cx="615950" cy="57148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457200" y="2962275"/>
            <a:ext cx="838200" cy="933450"/>
            <a:chOff x="1600200" y="2114581"/>
            <a:chExt cx="838200" cy="933419"/>
          </a:xfrm>
        </p:grpSpPr>
        <p:sp>
          <p:nvSpPr>
            <p:cNvPr id="8" name="Flowchart: Process 7"/>
            <p:cNvSpPr/>
            <p:nvPr/>
          </p:nvSpPr>
          <p:spPr>
            <a:xfrm>
              <a:off x="1600200" y="2362223"/>
              <a:ext cx="838200" cy="68577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8215647">
              <a:off x="1712913" y="2114581"/>
              <a:ext cx="615950" cy="57148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457200" y="4114800"/>
            <a:ext cx="838200" cy="933450"/>
            <a:chOff x="1600200" y="2114581"/>
            <a:chExt cx="838200" cy="933419"/>
          </a:xfrm>
        </p:grpSpPr>
        <p:sp>
          <p:nvSpPr>
            <p:cNvPr id="11" name="Flowchart: Process 10"/>
            <p:cNvSpPr/>
            <p:nvPr/>
          </p:nvSpPr>
          <p:spPr>
            <a:xfrm>
              <a:off x="1600200" y="2362223"/>
              <a:ext cx="838200" cy="68577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rot="8215647">
              <a:off x="1712913" y="2114581"/>
              <a:ext cx="615950" cy="57148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55" name="Group 18"/>
          <p:cNvGrpSpPr>
            <a:grpSpLocks/>
          </p:cNvGrpSpPr>
          <p:nvPr/>
        </p:nvGrpSpPr>
        <p:grpSpPr bwMode="auto">
          <a:xfrm>
            <a:off x="457200" y="5334000"/>
            <a:ext cx="838200" cy="933450"/>
            <a:chOff x="1600200" y="2114581"/>
            <a:chExt cx="838200" cy="933419"/>
          </a:xfrm>
        </p:grpSpPr>
        <p:sp>
          <p:nvSpPr>
            <p:cNvPr id="20" name="Flowchart: Process 19"/>
            <p:cNvSpPr/>
            <p:nvPr/>
          </p:nvSpPr>
          <p:spPr>
            <a:xfrm>
              <a:off x="1600200" y="2362223"/>
              <a:ext cx="838200" cy="68577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rot="8215647">
              <a:off x="1712913" y="2114581"/>
              <a:ext cx="615950" cy="57148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743200" y="19812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32004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44196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486400"/>
            <a:ext cx="685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676400" y="22098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600200" y="3427413"/>
            <a:ext cx="6858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1600200" y="46482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600200" y="57150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Content Placeholder 32"/>
          <p:cNvGraphicFramePr>
            <a:graphicFrameLocks noGrp="1" noChangeAspect="1"/>
          </p:cNvGraphicFramePr>
          <p:nvPr>
            <p:ph idx="1"/>
          </p:nvPr>
        </p:nvGraphicFramePr>
        <p:xfrm>
          <a:off x="3906838" y="2230438"/>
          <a:ext cx="5056187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5" imgW="6815080" imgH="5191344" progId="Word.Document.12">
                  <p:embed/>
                </p:oleObj>
              </mc:Choice>
              <mc:Fallback>
                <p:oleObj name="Document" r:id="rId5" imgW="6815080" imgH="5191344" progId="Word.Document.12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2230438"/>
                        <a:ext cx="5056187" cy="385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Digitization of medical records is not the only system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14600"/>
            <a:ext cx="82296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Car and road – </a:t>
            </a:r>
            <a:r>
              <a:rPr lang="en-US" dirty="0" err="1" smtClean="0"/>
              <a:t>gps</a:t>
            </a:r>
            <a:r>
              <a:rPr lang="en-US" dirty="0" smtClean="0"/>
              <a:t> – privacy</a:t>
            </a:r>
          </a:p>
          <a:p>
            <a:pPr>
              <a:buSzPct val="75000"/>
              <a:buBlip>
                <a:blip r:embed="rId3"/>
              </a:buBlip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Supply chains</a:t>
            </a:r>
          </a:p>
          <a:p>
            <a:pPr>
              <a:buSzPct val="75000"/>
              <a:buBlip>
                <a:blip r:embed="rId3"/>
              </a:buBlip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Transportation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9939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1676400"/>
            <a:ext cx="12192000" cy="9220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2185471">
            <a:off x="1905000" y="1181100"/>
            <a:ext cx="914400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185471">
            <a:off x="304800" y="-114300"/>
            <a:ext cx="914400" cy="460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454580">
            <a:off x="1143000" y="571500"/>
            <a:ext cx="914400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185471">
            <a:off x="3505200" y="2552700"/>
            <a:ext cx="914400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367012">
            <a:off x="2743200" y="1866900"/>
            <a:ext cx="914400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85471">
            <a:off x="4772025" y="6689725"/>
            <a:ext cx="430213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3065366">
            <a:off x="4419600" y="3406775"/>
            <a:ext cx="914400" cy="444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040049">
            <a:off x="4914107" y="5403056"/>
            <a:ext cx="914400" cy="460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406462">
            <a:off x="5095082" y="4393406"/>
            <a:ext cx="914400" cy="460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354759">
            <a:off x="1143000" y="1562100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4231901">
            <a:off x="457994" y="648494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924449">
            <a:off x="2058194" y="2477294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909324">
            <a:off x="2743994" y="3405981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185471">
            <a:off x="3505200" y="4229100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227282">
            <a:off x="4648200" y="4533900"/>
            <a:ext cx="914400" cy="460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586643">
            <a:off x="4464050" y="5030788"/>
            <a:ext cx="914400" cy="46037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  In the past, sociologists could study groups of a few thousand individuals.</a:t>
            </a:r>
          </a:p>
          <a:p>
            <a:pPr marL="285750" indent="-285750">
              <a:buSzPct val="75000"/>
              <a:buFontTx/>
              <a:buBlip>
                <a:blip r:embed="rId3"/>
              </a:buBlip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  Today, with social networks, we can study interaction among hundreds of millions of individuals.</a:t>
            </a:r>
          </a:p>
          <a:p>
            <a:pPr marL="285750" indent="-285750">
              <a:buSzPct val="75000"/>
              <a:buFontTx/>
              <a:buBlip>
                <a:blip r:embed="rId3"/>
              </a:buBlip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  One important activity is how communities form and evolve.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685800"/>
            <a:ext cx="8229600" cy="5410200"/>
          </a:xfrm>
        </p:spPr>
        <p:txBody>
          <a:bodyPr>
            <a:normAutofit/>
          </a:bodyPr>
          <a:lstStyle/>
          <a:p>
            <a:pPr>
              <a:buSzPct val="75000"/>
              <a:buBlip>
                <a:blip r:embed="rId3"/>
              </a:buBlip>
              <a:defRPr/>
            </a:pPr>
            <a:r>
              <a:rPr lang="en-US" sz="4800" dirty="0" smtClean="0"/>
              <a:t>  Future work</a:t>
            </a:r>
          </a:p>
          <a:p>
            <a:pPr marL="0" indent="0">
              <a:buSzPct val="75000"/>
              <a:buNone/>
              <a:defRPr/>
            </a:pPr>
            <a:endParaRPr lang="en-US" dirty="0" smtClean="0"/>
          </a:p>
          <a:p>
            <a:pPr lvl="1"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Consider communities with more external edges than internal edges</a:t>
            </a:r>
          </a:p>
          <a:p>
            <a:pPr lvl="1"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Find small communities</a:t>
            </a:r>
          </a:p>
          <a:p>
            <a:pPr lvl="1"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Track communities over time</a:t>
            </a:r>
          </a:p>
          <a:p>
            <a:pPr lvl="1"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Develop appropriate definitions for communities</a:t>
            </a:r>
          </a:p>
          <a:p>
            <a:pPr lvl="1"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Understand the structure of different types of social networks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ea typeface="宋体" charset="-122"/>
              </a:rPr>
              <a:t>Time of change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6858000" cy="3352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1609C1"/>
              </a:buClr>
              <a:buSzPct val="75000"/>
              <a:buBlip>
                <a:blip r:embed="rId3"/>
              </a:buBlip>
            </a:pPr>
            <a:r>
              <a:rPr lang="en-US" altLang="zh-CN" sz="2800" dirty="0" smtClean="0">
                <a:ea typeface="宋体" charset="-122"/>
              </a:rPr>
              <a:t>The information age is a revolution that is changing all aspects of our lives.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  <a:buSzPct val="75000"/>
              <a:buBlip>
                <a:blip r:embed="rId3"/>
              </a:buBlip>
            </a:pPr>
            <a:endParaRPr lang="en-US" altLang="zh-CN" sz="2800" dirty="0" smtClean="0">
              <a:ea typeface="宋体" charset="-122"/>
            </a:endParaRPr>
          </a:p>
          <a:p>
            <a:pPr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en-US" altLang="zh-CN" sz="2800" dirty="0" smtClean="0">
                <a:ea typeface="宋体" charset="-122"/>
              </a:rPr>
              <a:t>Those individuals, institutions, and nations who recognize this change and position themselves for the future will benefit enormously.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view of a community</a:t>
            </a:r>
          </a:p>
        </p:txBody>
      </p:sp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2057400" y="3124200"/>
            <a:ext cx="4800600" cy="12954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2971800" y="3657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4114800" y="3429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Calibri" pitchFamily="34" charset="0"/>
              </a:rPr>
              <a:t>TCS</a:t>
            </a: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3810000" y="4800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Calibri" pitchFamily="34" charset="0"/>
              </a:rPr>
              <a:t>Me</a:t>
            </a:r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 flipH="1" flipV="1">
            <a:off x="3276600" y="4038600"/>
            <a:ext cx="533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895600" y="1752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Colleagues at Cornell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0" y="3200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Classmates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295400" y="5334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Family and friends</a:t>
            </a:r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V="1">
            <a:off x="3124200" y="34290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32004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3200400" y="3810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V="1">
            <a:off x="3200400" y="2057400"/>
            <a:ext cx="2209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V="1">
            <a:off x="3124200" y="21336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 flipV="1">
            <a:off x="3124200" y="22098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 flipV="1">
            <a:off x="1752600" y="32004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1676400" y="36576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 flipH="1">
            <a:off x="2133600" y="36576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 flipH="1">
            <a:off x="2743200" y="37338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>
            <a:off x="31242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6" name="Line 22"/>
          <p:cNvSpPr>
            <a:spLocks noChangeShapeType="1"/>
          </p:cNvSpPr>
          <p:nvPr/>
        </p:nvSpPr>
        <p:spPr bwMode="auto">
          <a:xfrm flipV="1">
            <a:off x="3124200" y="2133600"/>
            <a:ext cx="2819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5410200" y="49530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Calibri" pitchFamily="34" charset="0"/>
              </a:rPr>
              <a:t>More connections outside than inside</a:t>
            </a:r>
          </a:p>
        </p:txBody>
      </p:sp>
      <p:sp>
        <p:nvSpPr>
          <p:cNvPr id="129048" name="Oval 24"/>
          <p:cNvSpPr>
            <a:spLocks noChangeArrowheads="1"/>
          </p:cNvSpPr>
          <p:nvPr/>
        </p:nvSpPr>
        <p:spPr bwMode="auto">
          <a:xfrm rot="8429306">
            <a:off x="2362200" y="1828800"/>
            <a:ext cx="40386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49" name="Oval 25"/>
          <p:cNvSpPr>
            <a:spLocks noChangeArrowheads="1"/>
          </p:cNvSpPr>
          <p:nvPr/>
        </p:nvSpPr>
        <p:spPr bwMode="auto">
          <a:xfrm rot="706682">
            <a:off x="0" y="3429000"/>
            <a:ext cx="4038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50" name="Oval 26"/>
          <p:cNvSpPr>
            <a:spLocks noChangeArrowheads="1"/>
          </p:cNvSpPr>
          <p:nvPr/>
        </p:nvSpPr>
        <p:spPr bwMode="auto">
          <a:xfrm>
            <a:off x="1371600" y="3429000"/>
            <a:ext cx="2590800" cy="2667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  <p:bldP spid="129033" grpId="0"/>
      <p:bldP spid="129034" grpId="0"/>
      <p:bldP spid="129038" grpId="0" animBg="1"/>
      <p:bldP spid="129039" grpId="0" animBg="1"/>
      <p:bldP spid="129040" grpId="0" animBg="1"/>
      <p:bldP spid="129041" grpId="0" animBg="1"/>
      <p:bldP spid="129042" grpId="0" animBg="1"/>
      <p:bldP spid="129043" grpId="0" animBg="1"/>
      <p:bldP spid="129044" grpId="0" animBg="1"/>
      <p:bldP spid="129045" grpId="0" animBg="1"/>
      <p:bldP spid="129046" grpId="0" animBg="1"/>
      <p:bldP spid="129047" grpId="0"/>
      <p:bldP spid="129048" grpId="0" animBg="1"/>
      <p:bldP spid="129048" grpId="1" animBg="1"/>
      <p:bldP spid="129049" grpId="0" animBg="1"/>
      <p:bldP spid="129049" grpId="1" animBg="1"/>
      <p:bldP spid="129050" grpId="0" animBg="1"/>
      <p:bldP spid="1290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88" y="4572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Blip>
                <a:blip r:embed="rId3"/>
              </a:buBlip>
            </a:pPr>
            <a:endParaRPr lang="en-US" sz="4400" dirty="0">
              <a:solidFill>
                <a:prstClr val="black"/>
              </a:solidFill>
            </a:endParaRP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4400" dirty="0" smtClean="0">
                <a:solidFill>
                  <a:prstClr val="black"/>
                </a:solidFill>
              </a:rPr>
              <a:t>What types of communities are there?</a:t>
            </a:r>
          </a:p>
          <a:p>
            <a:endParaRPr lang="en-US" sz="4400" dirty="0" smtClean="0">
              <a:solidFill>
                <a:prstClr val="black"/>
              </a:solidFill>
            </a:endParaRP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4400" dirty="0" smtClean="0">
                <a:solidFill>
                  <a:prstClr val="black"/>
                </a:solidFill>
              </a:rPr>
              <a:t>How do communities evolve over time?</a:t>
            </a: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endParaRPr lang="en-US" sz="4400" dirty="0">
              <a:solidFill>
                <a:prstClr val="black"/>
              </a:solidFill>
            </a:endParaRP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4400" dirty="0" smtClean="0">
                <a:solidFill>
                  <a:prstClr val="black"/>
                </a:solidFill>
              </a:rPr>
              <a:t>Are all social networks similar?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Are the underlying graphs for social networks similar or do we need different algorithms for different types of networks?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59080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 G(1000,1/2) and G(1000,1/4) are similar, one   is just denser than the other.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G(2000,1/2) and G(1000,1/2) are similar, one is just larger than the other.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:\jeh\Self\Talks\2012 talks\Taiwan\gnp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2291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Z:\jeh\Self\Talks\2012 talks\Taiwan\gnp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" y="323161"/>
            <a:ext cx="4605337" cy="56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jeh\Self\Talks\2012 talks\Taiwan\gnp5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632420" cy="5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Z:\jeh\Self\Talks\2012 talks\Taiwan\gnp.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7648"/>
            <a:ext cx="44177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jeh\Self\Talks\2012 talks\Taiwan\gnp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" y="323161"/>
            <a:ext cx="4605337" cy="56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:\jeh\Self\Talks\2012 talks\Taiwan\gnp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" y="323161"/>
            <a:ext cx="4605337" cy="56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04370"/>
            <a:ext cx="4268692" cy="42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Two G(</a:t>
            </a:r>
            <a:r>
              <a:rPr lang="en-US" sz="3600" dirty="0" err="1" smtClean="0">
                <a:solidFill>
                  <a:prstClr val="black"/>
                </a:solidFill>
              </a:rPr>
              <a:t>n,p</a:t>
            </a:r>
            <a:r>
              <a:rPr lang="en-US" sz="3600" dirty="0" smtClean="0">
                <a:solidFill>
                  <a:prstClr val="black"/>
                </a:solidFill>
              </a:rPr>
              <a:t>) graphs are similar even though they have only 50% of edges in common.</a:t>
            </a:r>
          </a:p>
          <a:p>
            <a:pPr marL="571500" indent="-571500">
              <a:buFontTx/>
              <a:buBlip>
                <a:blip r:embed="rId3"/>
              </a:buBlip>
            </a:pPr>
            <a:endParaRPr lang="en-US" sz="3600" dirty="0">
              <a:solidFill>
                <a:prstClr val="black"/>
              </a:solidFill>
            </a:endParaRP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What do we mean mathematically when we say two graphs are similar?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914400"/>
            <a:ext cx="5867400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		Physics</a:t>
            </a:r>
          </a:p>
          <a:p>
            <a:endParaRPr lang="en-US" sz="4400" dirty="0"/>
          </a:p>
          <a:p>
            <a:r>
              <a:rPr lang="en-US" sz="4400" dirty="0" smtClean="0"/>
              <a:t>	     Chemistry</a:t>
            </a:r>
          </a:p>
          <a:p>
            <a:endParaRPr lang="en-US" sz="4400" dirty="0"/>
          </a:p>
          <a:p>
            <a:r>
              <a:rPr lang="en-US" sz="4400" dirty="0" smtClean="0"/>
              <a:t>	  Mathematics</a:t>
            </a:r>
          </a:p>
          <a:p>
            <a:endParaRPr lang="en-US" sz="4400" dirty="0"/>
          </a:p>
          <a:p>
            <a:r>
              <a:rPr lang="en-US" sz="4400" dirty="0" smtClean="0"/>
              <a:t>		Biology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1905000"/>
            <a:ext cx="586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3328587"/>
            <a:ext cx="586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4648200"/>
            <a:ext cx="586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5776" y="990600"/>
            <a:ext cx="5334000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		Survey</a:t>
            </a:r>
          </a:p>
          <a:p>
            <a:endParaRPr lang="en-US" sz="4400" dirty="0"/>
          </a:p>
          <a:p>
            <a:r>
              <a:rPr lang="en-US" sz="4400" dirty="0" smtClean="0"/>
              <a:t>	   Expository</a:t>
            </a:r>
          </a:p>
          <a:p>
            <a:endParaRPr lang="en-US" sz="4400" dirty="0"/>
          </a:p>
          <a:p>
            <a:r>
              <a:rPr lang="en-US" sz="4400" dirty="0" smtClean="0"/>
              <a:t>	    Research</a:t>
            </a:r>
            <a:endParaRPr lang="en-US" sz="4400" dirty="0"/>
          </a:p>
          <a:p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5776" y="25908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7635" y="41148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066800"/>
            <a:ext cx="7696200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	English Speaking  Authors</a:t>
            </a:r>
          </a:p>
          <a:p>
            <a:endParaRPr lang="en-US" sz="4400" dirty="0"/>
          </a:p>
          <a:p>
            <a:r>
              <a:rPr lang="en-US" sz="4400" dirty="0" smtClean="0"/>
              <a:t>		Asian Authors </a:t>
            </a:r>
          </a:p>
          <a:p>
            <a:r>
              <a:rPr lang="en-US" sz="4400" dirty="0" smtClean="0"/>
              <a:t>	English Second Language</a:t>
            </a:r>
          </a:p>
          <a:p>
            <a:endParaRPr lang="en-US" sz="4400" dirty="0"/>
          </a:p>
          <a:p>
            <a:r>
              <a:rPr lang="en-US" sz="4400" dirty="0" smtClean="0"/>
              <a:t>			Others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133600"/>
            <a:ext cx="769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191000"/>
            <a:ext cx="769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Science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543800" cy="4343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Early years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sz="3200" dirty="0" smtClean="0"/>
              <a:t>  Programming languages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sz="3200" dirty="0" smtClean="0"/>
              <a:t>  Compilers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sz="3200" dirty="0" smtClean="0"/>
              <a:t>  Operating systems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sz="3200" dirty="0" smtClean="0"/>
              <a:t>  Algorithms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sz="3200" dirty="0" smtClean="0"/>
              <a:t>  Data bases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 smtClean="0"/>
              <a:t>Emphasis on making computers useful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>
            <a:endCxn id="7" idx="3"/>
          </p:cNvCxnSpPr>
          <p:nvPr/>
        </p:nvCxnSpPr>
        <p:spPr>
          <a:xfrm flipV="1">
            <a:off x="1143000" y="3183761"/>
            <a:ext cx="6781800" cy="2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752600"/>
            <a:ext cx="67818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800" dirty="0" smtClean="0"/>
              <a:t>	Established Authors</a:t>
            </a:r>
          </a:p>
          <a:p>
            <a:endParaRPr lang="en-US" sz="4800" dirty="0"/>
          </a:p>
          <a:p>
            <a:r>
              <a:rPr lang="en-US" sz="4800" dirty="0" smtClean="0"/>
              <a:t>	     Young Authors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Discovering hidden structures in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One structure with random noise</a:t>
            </a:r>
          </a:p>
        </p:txBody>
      </p:sp>
      <p:pic>
        <p:nvPicPr>
          <p:cNvPr id="5" name="图片 4" descr="First Set08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37165"/>
            <a:ext cx="2664296" cy="2687979"/>
          </a:xfrm>
          <a:prstGeom prst="rect">
            <a:avLst/>
          </a:prstGeom>
        </p:spPr>
      </p:pic>
      <p:pic>
        <p:nvPicPr>
          <p:cNvPr id="6" name="图片 5" descr="First Set08 with noise0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060848"/>
            <a:ext cx="2664296" cy="2687979"/>
          </a:xfrm>
          <a:prstGeom prst="rect">
            <a:avLst/>
          </a:prstGeom>
        </p:spPr>
      </p:pic>
      <p:pic>
        <p:nvPicPr>
          <p:cNvPr id="7" name="图片 6" descr="First Set08 random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060848"/>
            <a:ext cx="2664296" cy="268797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5157192"/>
            <a:ext cx="1872208" cy="50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One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63888" y="5157192"/>
            <a:ext cx="2304256" cy="50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Add random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noise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64696" y="5157936"/>
            <a:ext cx="2843808" cy="50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altLang="zh-CN" sz="2000" dirty="0" smtClean="0">
                <a:ea typeface="宋体" charset="-122"/>
              </a:rPr>
              <a:t>After randomly permute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Two structures in a graph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5229200"/>
            <a:ext cx="8748464" cy="503312"/>
          </a:xfrm>
        </p:spPr>
        <p:txBody>
          <a:bodyPr>
            <a:normAutofit fontScale="92500"/>
          </a:bodyPr>
          <a:lstStyle/>
          <a:p>
            <a:pPr eaLnBrk="1" hangingPunct="1">
              <a:buSzPct val="100000"/>
              <a:buNone/>
            </a:pPr>
            <a:r>
              <a:rPr lang="en-US" altLang="zh-CN" sz="1800" dirty="0" smtClean="0">
                <a:ea typeface="宋体" charset="-122"/>
              </a:rPr>
              <a:t>Dominant structure           Randomly permute         Add hidden structure      Randomly permute</a:t>
            </a:r>
          </a:p>
        </p:txBody>
      </p:sp>
      <p:pic>
        <p:nvPicPr>
          <p:cNvPr id="4" name="图片 3" descr="2 firstset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08920"/>
            <a:ext cx="2164681" cy="2183923"/>
          </a:xfrm>
          <a:prstGeom prst="rect">
            <a:avLst/>
          </a:prstGeom>
        </p:spPr>
      </p:pic>
      <p:pic>
        <p:nvPicPr>
          <p:cNvPr id="6" name="图片 5" descr="2 firstset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689718"/>
            <a:ext cx="2160240" cy="2179442"/>
          </a:xfrm>
          <a:prstGeom prst="rect">
            <a:avLst/>
          </a:prstGeom>
        </p:spPr>
      </p:pic>
      <p:pic>
        <p:nvPicPr>
          <p:cNvPr id="7" name="图片 6" descr="2 fsecondset4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5" y="2689717"/>
            <a:ext cx="2160241" cy="2179443"/>
          </a:xfrm>
          <a:prstGeom prst="rect">
            <a:avLst/>
          </a:prstGeom>
        </p:spPr>
      </p:pic>
      <p:pic>
        <p:nvPicPr>
          <p:cNvPr id="9" name="图片 8" descr="2 secondset31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708920"/>
            <a:ext cx="2161508" cy="21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Another type of hidden structure</a:t>
            </a:r>
          </a:p>
        </p:txBody>
      </p:sp>
      <p:pic>
        <p:nvPicPr>
          <p:cNvPr id="16" name="图片 15" descr="4_1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628" y="2283788"/>
            <a:ext cx="2664296" cy="2687979"/>
          </a:xfrm>
          <a:prstGeom prst="rect">
            <a:avLst/>
          </a:prstGeom>
        </p:spPr>
      </p:pic>
      <p:pic>
        <p:nvPicPr>
          <p:cNvPr id="17" name="图片 16" descr="4_2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276872"/>
            <a:ext cx="2640822" cy="2664296"/>
          </a:xfrm>
          <a:prstGeom prst="rect">
            <a:avLst/>
          </a:prstGeom>
        </p:spPr>
      </p:pic>
      <p:pic>
        <p:nvPicPr>
          <p:cNvPr id="18" name="图片 17" descr="4_3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276872"/>
            <a:ext cx="2664296" cy="2687979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499948" y="5157192"/>
            <a:ext cx="2440204" cy="513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Permuted by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       dominant 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982" y="5264801"/>
            <a:ext cx="211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100000"/>
              <a:defRPr/>
            </a:pPr>
            <a:r>
              <a:rPr lang="en-US" altLang="zh-CN" dirty="0">
                <a:ea typeface="宋体" charset="-122"/>
              </a:rPr>
              <a:t>Randomly permuted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6730" y="5110884"/>
            <a:ext cx="1655710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100000"/>
              <a:defRPr/>
            </a:pPr>
            <a:r>
              <a:rPr lang="en-US" altLang="zh-CN" sz="1700" dirty="0">
                <a:ea typeface="宋体" charset="-122"/>
              </a:rPr>
              <a:t>Permuted by  </a:t>
            </a:r>
            <a:endParaRPr lang="en-US" altLang="zh-CN" sz="1700" dirty="0" smtClean="0">
              <a:ea typeface="宋体" charset="-122"/>
            </a:endParaRPr>
          </a:p>
          <a:p>
            <a:pPr marL="342900" lvl="0" indent="-342900" algn="ctr">
              <a:spcBef>
                <a:spcPct val="20000"/>
              </a:spcBef>
              <a:buSzPct val="100000"/>
              <a:defRPr/>
            </a:pPr>
            <a:r>
              <a:rPr lang="en-US" altLang="zh-CN" sz="1700" dirty="0" smtClean="0">
                <a:ea typeface="宋体" charset="-122"/>
              </a:rPr>
              <a:t>hidden </a:t>
            </a:r>
            <a:r>
              <a:rPr lang="en-US" altLang="zh-CN" sz="1700" dirty="0">
                <a:ea typeface="宋体" charset="-122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196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zh-CN" sz="5400" dirty="0" smtClean="0">
                <a:ea typeface="宋体" charset="-122"/>
              </a:rPr>
              <a:t>Science Base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153400" cy="23622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zh-CN" sz="4300" dirty="0" smtClean="0">
                <a:ea typeface="宋体" charset="-122"/>
              </a:rPr>
              <a:t>What do we mean by science base?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3600" dirty="0" smtClean="0">
              <a:ea typeface="宋体" charset="-122"/>
            </a:endParaRPr>
          </a:p>
          <a:p>
            <a:pPr lvl="1" eaLnBrk="1" hangingPunct="1">
              <a:buClr>
                <a:schemeClr val="bg2"/>
              </a:buClr>
              <a:buSzPct val="125000"/>
              <a:buBlip>
                <a:blip r:embed="rId3"/>
              </a:buBlip>
            </a:pPr>
            <a:r>
              <a:rPr lang="en-US" altLang="zh-CN" sz="3500" dirty="0" smtClean="0">
                <a:ea typeface="宋体" charset="-122"/>
              </a:rPr>
              <a:t>  Large Graphs</a:t>
            </a:r>
          </a:p>
          <a:p>
            <a:pPr lvl="1" eaLnBrk="1" hangingPunct="1">
              <a:buClr>
                <a:schemeClr val="bg2"/>
              </a:buClr>
              <a:buSzPct val="125000"/>
              <a:buBlip>
                <a:blip r:embed="rId3"/>
              </a:buBlip>
            </a:pPr>
            <a:endParaRPr lang="en-US" altLang="zh-CN" sz="3500" dirty="0" smtClean="0">
              <a:ea typeface="宋体" charset="-122"/>
            </a:endParaRPr>
          </a:p>
          <a:p>
            <a:pPr lvl="1" eaLnBrk="1" hangingPunct="1">
              <a:buClr>
                <a:schemeClr val="bg2"/>
              </a:buClr>
              <a:buSzPct val="125000"/>
              <a:buBlip>
                <a:blip r:embed="rId3"/>
              </a:buBlip>
            </a:pPr>
            <a:r>
              <a:rPr lang="en-US" altLang="zh-CN" sz="3500" dirty="0" smtClean="0">
                <a:ea typeface="宋体" charset="-122"/>
              </a:rPr>
              <a:t>  High dimensional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914400"/>
            <a:ext cx="7543800" cy="1431925"/>
          </a:xfrm>
        </p:spPr>
        <p:txBody>
          <a:bodyPr/>
          <a:lstStyle/>
          <a:p>
            <a:pPr algn="ctr" eaLnBrk="1" hangingPunct="1"/>
            <a:r>
              <a:rPr lang="en-US" altLang="zh-CN" dirty="0" smtClean="0">
                <a:ea typeface="宋体" charset="-122"/>
              </a:rPr>
              <a:t>Theory of Large Graphs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19400"/>
            <a:ext cx="7543800" cy="3505200"/>
          </a:xfrm>
        </p:spPr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Large graphs with billions of vertices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US" altLang="zh-CN" sz="2400" dirty="0" smtClean="0">
              <a:ea typeface="宋体" charset="-122"/>
            </a:endParaRP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Exact edges present not critical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US" altLang="zh-CN" sz="2400" dirty="0" smtClean="0">
              <a:ea typeface="宋体" charset="-122"/>
            </a:endParaRP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Invariant to small changes in definition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US" altLang="zh-CN" sz="2400" dirty="0" smtClean="0">
              <a:ea typeface="宋体" charset="-122"/>
            </a:endParaRP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Must be able to prove basic theorems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ea typeface="宋体" charset="-122"/>
              </a:rPr>
              <a:t>Erdös-Renyi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7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n vertices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each of n</a:t>
            </a:r>
            <a:r>
              <a:rPr lang="en-US" altLang="zh-CN" baseline="30000" dirty="0" smtClean="0">
                <a:ea typeface="宋体" charset="-122"/>
              </a:rPr>
              <a:t>2</a:t>
            </a:r>
            <a:r>
              <a:rPr lang="en-US" altLang="zh-CN" dirty="0" smtClean="0">
                <a:ea typeface="宋体" charset="-122"/>
              </a:rPr>
              <a:t> potential edges is present with independent probability</a:t>
            </a:r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2082800" y="28543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78" name="Line 5"/>
          <p:cNvSpPr>
            <a:spLocks noChangeShapeType="1"/>
          </p:cNvSpPr>
          <p:nvPr/>
        </p:nvSpPr>
        <p:spPr bwMode="auto">
          <a:xfrm>
            <a:off x="2082800" y="529272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 flipH="1">
            <a:off x="5130800" y="3311525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5953125" y="2895600"/>
            <a:ext cx="404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9881" name="AutoShape 8"/>
          <p:cNvSpPr>
            <a:spLocks noChangeArrowheads="1"/>
          </p:cNvSpPr>
          <p:nvPr/>
        </p:nvSpPr>
        <p:spPr bwMode="auto">
          <a:xfrm>
            <a:off x="5969000" y="2930525"/>
            <a:ext cx="381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6334125" y="2971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p</a:t>
            </a:r>
            <a:r>
              <a:rPr lang="en-US" altLang="zh-CN" sz="2400" baseline="3000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 (1-p)</a:t>
            </a:r>
            <a:r>
              <a:rPr lang="en-US" altLang="zh-CN" sz="2400" baseline="30000">
                <a:solidFill>
                  <a:prstClr val="black"/>
                </a:solidFill>
                <a:latin typeface="Times New Roman" pitchFamily="18" charset="0"/>
              </a:rPr>
              <a:t>N-n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83" name="Text Box 10"/>
          <p:cNvSpPr txBox="1">
            <a:spLocks noChangeArrowheads="1"/>
          </p:cNvSpPr>
          <p:nvPr/>
        </p:nvSpPr>
        <p:spPr bwMode="auto">
          <a:xfrm>
            <a:off x="2211388" y="5216525"/>
            <a:ext cx="363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vertex degree</a:t>
            </a:r>
          </a:p>
          <a:p>
            <a:pPr algn="ctr"/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binomial degree distribution</a:t>
            </a: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85800" y="3276600"/>
            <a:ext cx="1130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number</a:t>
            </a:r>
            <a:b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of</a:t>
            </a:r>
            <a:b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CN" sz="2400">
                <a:solidFill>
                  <a:prstClr val="black"/>
                </a:solidFill>
                <a:latin typeface="Times New Roman" pitchFamily="18" charset="0"/>
              </a:rPr>
              <a:t>vertices</a:t>
            </a:r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>
            <a:off x="3963988" y="30829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6" name="Line 13"/>
          <p:cNvSpPr>
            <a:spLocks noChangeShapeType="1"/>
          </p:cNvSpPr>
          <p:nvPr/>
        </p:nvSpPr>
        <p:spPr bwMode="auto">
          <a:xfrm>
            <a:off x="3963988" y="3082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7" name="Line 14"/>
          <p:cNvSpPr>
            <a:spLocks noChangeShapeType="1"/>
          </p:cNvSpPr>
          <p:nvPr/>
        </p:nvSpPr>
        <p:spPr bwMode="auto">
          <a:xfrm>
            <a:off x="4116388" y="30829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116388" y="3235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68788" y="32353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 flipH="1">
            <a:off x="3811588" y="3235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3811588" y="32353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4268788" y="3692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4421188" y="36925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 flipH="1">
            <a:off x="3659188" y="3692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3659188" y="36925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4421188" y="437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7" name="Line 24"/>
          <p:cNvSpPr>
            <a:spLocks noChangeShapeType="1"/>
          </p:cNvSpPr>
          <p:nvPr/>
        </p:nvSpPr>
        <p:spPr bwMode="auto">
          <a:xfrm>
            <a:off x="4573588" y="43783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8" name="Line 25"/>
          <p:cNvSpPr>
            <a:spLocks noChangeShapeType="1"/>
          </p:cNvSpPr>
          <p:nvPr/>
        </p:nvSpPr>
        <p:spPr bwMode="auto">
          <a:xfrm flipH="1">
            <a:off x="3506788" y="437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99" name="Line 26"/>
          <p:cNvSpPr>
            <a:spLocks noChangeShapeType="1"/>
          </p:cNvSpPr>
          <p:nvPr/>
        </p:nvSpPr>
        <p:spPr bwMode="auto">
          <a:xfrm>
            <a:off x="3506788" y="43783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0" name="Line 27"/>
          <p:cNvSpPr>
            <a:spLocks noChangeShapeType="1"/>
          </p:cNvSpPr>
          <p:nvPr/>
        </p:nvSpPr>
        <p:spPr bwMode="auto">
          <a:xfrm flipH="1">
            <a:off x="3354388" y="4835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1" name="Line 28"/>
          <p:cNvSpPr>
            <a:spLocks noChangeShapeType="1"/>
          </p:cNvSpPr>
          <p:nvPr/>
        </p:nvSpPr>
        <p:spPr bwMode="auto">
          <a:xfrm>
            <a:off x="3354388" y="4835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2" name="Line 29"/>
          <p:cNvSpPr>
            <a:spLocks noChangeShapeType="1"/>
          </p:cNvSpPr>
          <p:nvPr/>
        </p:nvSpPr>
        <p:spPr bwMode="auto">
          <a:xfrm flipH="1">
            <a:off x="3201988" y="5140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3" name="Line 30"/>
          <p:cNvSpPr>
            <a:spLocks noChangeShapeType="1"/>
          </p:cNvSpPr>
          <p:nvPr/>
        </p:nvSpPr>
        <p:spPr bwMode="auto">
          <a:xfrm>
            <a:off x="3201988" y="5140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4573588" y="4835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4725988" y="4835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4725988" y="5140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4878388" y="5140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 flipH="1">
            <a:off x="3049588" y="5216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3049588" y="52165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4878388" y="5216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5030788" y="52165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smallunitedairlineu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424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ea typeface="宋体" charset="-122"/>
              </a:rPr>
              <a:t>Generative models for graphs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 Vertices and edges added at each unit of</a:t>
            </a:r>
          </a:p>
          <a:p>
            <a:pPr marL="0" indent="0" eaLnBrk="1" hangingPunct="1">
              <a:buSzPct val="200000"/>
              <a:buNone/>
            </a:pPr>
            <a:r>
              <a:rPr lang="en-US" altLang="zh-CN" dirty="0" smtClean="0">
                <a:ea typeface="宋体" charset="-122"/>
              </a:rPr>
              <a:t>      time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 Rule to determine where to place edges</a:t>
            </a:r>
          </a:p>
          <a:p>
            <a:pPr marL="457200" lvl="1" indent="0" eaLnBrk="1" hangingPunct="1">
              <a:buClr>
                <a:schemeClr val="bg2"/>
              </a:buClr>
              <a:buSzPct val="125000"/>
              <a:buNone/>
            </a:pPr>
            <a:r>
              <a:rPr lang="en-US" altLang="zh-CN" dirty="0" smtClean="0">
                <a:ea typeface="宋体" charset="-122"/>
              </a:rPr>
              <a:t>	Uniform probability</a:t>
            </a:r>
          </a:p>
          <a:p>
            <a:pPr marL="457200" lvl="1" indent="0" eaLnBrk="1" hangingPunct="1">
              <a:buClr>
                <a:schemeClr val="bg2"/>
              </a:buClr>
              <a:buSzPct val="125000"/>
              <a:buNone/>
            </a:pPr>
            <a:r>
              <a:rPr lang="en-US" altLang="zh-CN" dirty="0" smtClean="0">
                <a:ea typeface="宋体" charset="-122"/>
              </a:rPr>
              <a:t>	Preferential attachment	- gives rise to power 		law degree distributions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Science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200" dirty="0" smtClean="0"/>
              <a:t>The future years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Tracking the flow of ideas in scientific literature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Tracking evolution of communities in social networks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Extracting information from unstructured data  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SzPct val="75000"/>
              <a:buNone/>
              <a:defRPr/>
            </a:pPr>
            <a:r>
              <a:rPr lang="en-US" dirty="0" smtClean="0"/>
              <a:t>	     sources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Processing massive data sets and streams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Extracting signals from noise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 Dealing with high dimensional data and dimension 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SzPct val="7500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reduction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5000"/>
              <a:buBlip>
                <a:blip r:embed="rId3"/>
              </a:buBlip>
              <a:defRPr/>
            </a:pPr>
            <a:r>
              <a:rPr lang="en-US" dirty="0" smtClean="0"/>
              <a:t>The field will become much more application oriented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6553200" y="61722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prstClr val="black"/>
                </a:solidFill>
              </a:rPr>
              <a:t>Vertex degree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0" y="3429000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prstClr val="black"/>
                </a:solidFill>
              </a:rPr>
              <a:t>Number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prstClr val="black"/>
                </a:solidFill>
              </a:rPr>
              <a:t> of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prstClr val="black"/>
                </a:solidFill>
              </a:rPr>
              <a:t>vertices</a:t>
            </a:r>
          </a:p>
        </p:txBody>
      </p:sp>
      <p:sp>
        <p:nvSpPr>
          <p:cNvPr id="82949" name="Arc 4"/>
          <p:cNvSpPr>
            <a:spLocks/>
          </p:cNvSpPr>
          <p:nvPr/>
        </p:nvSpPr>
        <p:spPr bwMode="auto">
          <a:xfrm rot="10615323">
            <a:off x="1185863" y="457200"/>
            <a:ext cx="7800975" cy="5516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0" name="Line 5"/>
          <p:cNvSpPr>
            <a:spLocks noChangeShapeType="1"/>
          </p:cNvSpPr>
          <p:nvPr/>
        </p:nvSpPr>
        <p:spPr bwMode="auto">
          <a:xfrm>
            <a:off x="990600" y="655638"/>
            <a:ext cx="76200" cy="544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1" name="Line 6"/>
          <p:cNvSpPr>
            <a:spLocks noChangeShapeType="1"/>
          </p:cNvSpPr>
          <p:nvPr/>
        </p:nvSpPr>
        <p:spPr bwMode="auto">
          <a:xfrm>
            <a:off x="1054100" y="6096000"/>
            <a:ext cx="808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2362200" y="381000"/>
            <a:ext cx="678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prstClr val="black"/>
                </a:solidFill>
              </a:rPr>
              <a:t>Preferential attachment gives rise to the power law degree distribution common in many </a:t>
            </a:r>
            <a:r>
              <a:rPr lang="en-US" altLang="zh-CN" sz="3600" dirty="0" smtClean="0">
                <a:solidFill>
                  <a:prstClr val="black"/>
                </a:solidFill>
              </a:rPr>
              <a:t>graphs.</a:t>
            </a:r>
            <a:endParaRPr lang="en-US" altLang="zh-CN" sz="3600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8382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prstClr val="black"/>
                </a:solidFill>
              </a:rPr>
              <a:t>Protein interactions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47700" y="1828800"/>
            <a:ext cx="7848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</a:rPr>
              <a:t>2730 proteins in data base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</a:rPr>
              <a:t>3602 interactions between proteins</a:t>
            </a:r>
          </a:p>
          <a:p>
            <a:pPr>
              <a:spcBef>
                <a:spcPct val="50000"/>
              </a:spcBef>
            </a:pPr>
            <a:endParaRPr lang="en-US" altLang="zh-CN" sz="3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90500" y="3276600"/>
          <a:ext cx="8763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5" imgW="6315127" imgH="1068679" progId="Word.Document.8">
                  <p:embed/>
                </p:oleObj>
              </mc:Choice>
              <mc:Fallback>
                <p:oleObj name="Document" r:id="rId5" imgW="6315127" imgH="1068679" progId="Word.Documen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276600"/>
                        <a:ext cx="87630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prstClr val="black"/>
                </a:solidFill>
                <a:latin typeface="Times New Roman" pitchFamily="18" charset="0"/>
              </a:rPr>
              <a:t>Science 1999 July 30; 285:751-753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prstClr val="black"/>
                </a:solidFill>
              </a:rPr>
              <a:t>Only 899 proteins in components.  Where are the 1851 missing proteins?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8382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prstClr val="black"/>
                </a:solidFill>
              </a:rPr>
              <a:t>Protein interactions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47700" y="1828800"/>
            <a:ext cx="7848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</a:rPr>
              <a:t>2730 proteins in data base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</a:rPr>
              <a:t>3602 interactions between proteins</a:t>
            </a:r>
          </a:p>
          <a:p>
            <a:pPr>
              <a:spcBef>
                <a:spcPct val="50000"/>
              </a:spcBef>
            </a:pPr>
            <a:endParaRPr lang="en-US" altLang="zh-CN" sz="3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28600" y="3733800"/>
          <a:ext cx="8686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5" imgW="6315487" imgH="1382130" progId="Word.Document.8">
                  <p:embed/>
                </p:oleObj>
              </mc:Choice>
              <mc:Fallback>
                <p:oleObj name="Document" r:id="rId5" imgW="6315487" imgH="1382130" progId="Word.Documen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86868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prstClr val="black"/>
                </a:solidFill>
                <a:latin typeface="Times New Roman" pitchFamily="18" charset="0"/>
              </a:rPr>
              <a:t>Science 1999 July 30; 285:751-753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5400" dirty="0" smtClean="0">
                <a:ea typeface="宋体" charset="-122"/>
              </a:rPr>
              <a:t>Science Base for High Dimensional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13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charset="-122"/>
              </a:rPr>
              <a:t>High dimension is fundamentally different from 2 or 3 dimensional space</a:t>
            </a: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1143000" y="2819400"/>
            <a:ext cx="7239000" cy="3352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4997" name="Oval 4"/>
          <p:cNvSpPr>
            <a:spLocks noChangeArrowheads="1"/>
          </p:cNvSpPr>
          <p:nvPr/>
        </p:nvSpPr>
        <p:spPr bwMode="auto">
          <a:xfrm>
            <a:off x="1828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4998" name="Oval 5"/>
          <p:cNvSpPr>
            <a:spLocks noChangeArrowheads="1"/>
          </p:cNvSpPr>
          <p:nvPr/>
        </p:nvSpPr>
        <p:spPr bwMode="auto">
          <a:xfrm>
            <a:off x="3886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4999" name="Oval 6"/>
          <p:cNvSpPr>
            <a:spLocks noChangeArrowheads="1"/>
          </p:cNvSpPr>
          <p:nvPr/>
        </p:nvSpPr>
        <p:spPr bwMode="auto">
          <a:xfrm>
            <a:off x="3657600" y="4267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0" name="Oval 7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1" name="Oval 8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2" name="Oval 9"/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3" name="Oval 10"/>
          <p:cNvSpPr>
            <a:spLocks noChangeArrowheads="1"/>
          </p:cNvSpPr>
          <p:nvPr/>
        </p:nvSpPr>
        <p:spPr bwMode="auto">
          <a:xfrm>
            <a:off x="6324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4" name="Oval 11"/>
          <p:cNvSpPr>
            <a:spLocks noChangeArrowheads="1"/>
          </p:cNvSpPr>
          <p:nvPr/>
        </p:nvSpPr>
        <p:spPr bwMode="auto">
          <a:xfrm>
            <a:off x="6477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5" name="Oval 12"/>
          <p:cNvSpPr>
            <a:spLocks noChangeArrowheads="1"/>
          </p:cNvSpPr>
          <p:nvPr/>
        </p:nvSpPr>
        <p:spPr bwMode="auto">
          <a:xfrm>
            <a:off x="70866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5006" name="Line 13"/>
          <p:cNvSpPr>
            <a:spLocks noChangeShapeType="1"/>
          </p:cNvSpPr>
          <p:nvPr/>
        </p:nvSpPr>
        <p:spPr bwMode="auto">
          <a:xfrm flipV="1">
            <a:off x="2514600" y="3581400"/>
            <a:ext cx="426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007" name="Line 14"/>
          <p:cNvSpPr>
            <a:spLocks noChangeShapeType="1"/>
          </p:cNvSpPr>
          <p:nvPr/>
        </p:nvSpPr>
        <p:spPr bwMode="auto">
          <a:xfrm>
            <a:off x="6858000" y="50292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High dimensional data is inherently unstable.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pPr eaLnBrk="1" hangingPunct="1">
              <a:buBlip>
                <a:blip r:embed="rId4"/>
              </a:buBlip>
            </a:pPr>
            <a:r>
              <a:rPr lang="en-US" altLang="zh-CN" dirty="0" smtClean="0">
                <a:ea typeface="宋体" charset="-122"/>
              </a:rPr>
              <a:t> Given n random points in d-dimensional space, essentially all n</a:t>
            </a:r>
            <a:r>
              <a:rPr lang="en-US" altLang="zh-CN" baseline="30000" dirty="0" smtClean="0">
                <a:ea typeface="宋体" charset="-122"/>
              </a:rPr>
              <a:t>2</a:t>
            </a:r>
            <a:r>
              <a:rPr lang="en-US" altLang="zh-CN" dirty="0" smtClean="0">
                <a:ea typeface="宋体" charset="-122"/>
              </a:rPr>
              <a:t> distances are equal.</a:t>
            </a:r>
          </a:p>
          <a:p>
            <a:pPr eaLnBrk="1" hangingPunct="1">
              <a:buBlip>
                <a:blip r:embed="rId4"/>
              </a:buBlip>
            </a:pPr>
            <a:endParaRPr lang="en-US" altLang="zh-CN" dirty="0" smtClean="0">
              <a:ea typeface="宋体" charset="-122"/>
            </a:endParaRPr>
          </a:p>
          <a:p>
            <a:pPr eaLnBrk="1" hangingPunct="1">
              <a:buBlip>
                <a:blip r:embed="rId4"/>
              </a:buBlip>
            </a:pPr>
            <a:r>
              <a:rPr lang="en-US" altLang="zh-CN" dirty="0" smtClean="0">
                <a:ea typeface="宋体" charset="-122"/>
              </a:rPr>
              <a:t> </a:t>
            </a:r>
          </a:p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676400" y="4572000"/>
          <a:ext cx="42672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1397000" imgH="431800" progId="">
                  <p:embed/>
                </p:oleObj>
              </mc:Choice>
              <mc:Fallback>
                <p:oleObj name="Equation" r:id="rId5" imgW="1397000" imgH="4318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0"/>
                        <a:ext cx="4267200" cy="131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762000" y="457200"/>
            <a:ext cx="7848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cs typeface="Times New Roman" pitchFamily="18" charset="0"/>
              </a:rPr>
              <a:t>High Dimensions</a:t>
            </a:r>
          </a:p>
          <a:p>
            <a:endParaRPr lang="en-US" altLang="zh-CN" sz="36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altLang="zh-CN" sz="2400" dirty="0">
                <a:solidFill>
                  <a:prstClr val="black"/>
                </a:solidFill>
                <a:cs typeface="Times New Roman" pitchFamily="18" charset="0"/>
              </a:rPr>
              <a:t>Intuition from two and three dimensions </a:t>
            </a:r>
            <a:r>
              <a:rPr lang="en-US" altLang="zh-CN" sz="2400" dirty="0" smtClean="0">
                <a:solidFill>
                  <a:prstClr val="black"/>
                </a:solidFill>
                <a:cs typeface="Times New Roman" pitchFamily="18" charset="0"/>
              </a:rPr>
              <a:t>is not </a:t>
            </a:r>
            <a:r>
              <a:rPr lang="en-US" altLang="zh-CN" sz="2400" dirty="0">
                <a:solidFill>
                  <a:prstClr val="black"/>
                </a:solidFill>
                <a:cs typeface="Times New Roman" pitchFamily="18" charset="0"/>
              </a:rPr>
              <a:t>valid for high </a:t>
            </a:r>
            <a:r>
              <a:rPr lang="en-US" altLang="zh-CN" sz="2400" dirty="0" smtClean="0">
                <a:solidFill>
                  <a:prstClr val="black"/>
                </a:solidFill>
                <a:cs typeface="Times New Roman" pitchFamily="18" charset="0"/>
              </a:rPr>
              <a:t>dimensions.</a:t>
            </a:r>
            <a:endParaRPr lang="en-US" altLang="zh-CN" sz="24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endParaRPr lang="en-US" altLang="zh-CN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86020" name="Group 3"/>
          <p:cNvGrpSpPr>
            <a:grpSpLocks noChangeAspect="1"/>
          </p:cNvGrpSpPr>
          <p:nvPr/>
        </p:nvGrpSpPr>
        <p:grpSpPr bwMode="auto">
          <a:xfrm>
            <a:off x="1447800" y="2514600"/>
            <a:ext cx="5486400" cy="3292475"/>
            <a:chOff x="2528" y="3190"/>
            <a:chExt cx="7200" cy="4320"/>
          </a:xfrm>
        </p:grpSpPr>
        <p:sp>
          <p:nvSpPr>
            <p:cNvPr id="860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28" y="3190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3" name="Line 5"/>
            <p:cNvSpPr>
              <a:spLocks noChangeShapeType="1"/>
            </p:cNvSpPr>
            <p:nvPr/>
          </p:nvSpPr>
          <p:spPr bwMode="auto">
            <a:xfrm>
              <a:off x="3358" y="4560"/>
              <a:ext cx="0" cy="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4" name="Line 6"/>
            <p:cNvSpPr>
              <a:spLocks noChangeShapeType="1"/>
            </p:cNvSpPr>
            <p:nvPr/>
          </p:nvSpPr>
          <p:spPr bwMode="auto">
            <a:xfrm>
              <a:off x="3358" y="4560"/>
              <a:ext cx="15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5" name="Line 7"/>
            <p:cNvSpPr>
              <a:spLocks noChangeShapeType="1"/>
            </p:cNvSpPr>
            <p:nvPr/>
          </p:nvSpPr>
          <p:spPr bwMode="auto">
            <a:xfrm>
              <a:off x="4921" y="4560"/>
              <a:ext cx="0" cy="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6" name="Line 8"/>
            <p:cNvSpPr>
              <a:spLocks noChangeShapeType="1"/>
            </p:cNvSpPr>
            <p:nvPr/>
          </p:nvSpPr>
          <p:spPr bwMode="auto">
            <a:xfrm flipH="1">
              <a:off x="3358" y="6053"/>
              <a:ext cx="15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7" name="Line 9"/>
            <p:cNvSpPr>
              <a:spLocks noChangeShapeType="1"/>
            </p:cNvSpPr>
            <p:nvPr/>
          </p:nvSpPr>
          <p:spPr bwMode="auto">
            <a:xfrm>
              <a:off x="4042" y="3946"/>
              <a:ext cx="0" cy="1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8" name="Line 10"/>
            <p:cNvSpPr>
              <a:spLocks noChangeShapeType="1"/>
            </p:cNvSpPr>
            <p:nvPr/>
          </p:nvSpPr>
          <p:spPr bwMode="auto">
            <a:xfrm>
              <a:off x="4042" y="5272"/>
              <a:ext cx="15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29" name="Line 11"/>
            <p:cNvSpPr>
              <a:spLocks noChangeShapeType="1"/>
            </p:cNvSpPr>
            <p:nvPr/>
          </p:nvSpPr>
          <p:spPr bwMode="auto">
            <a:xfrm flipV="1">
              <a:off x="5577" y="3946"/>
              <a:ext cx="0" cy="1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30" name="Line 12"/>
            <p:cNvSpPr>
              <a:spLocks noChangeShapeType="1"/>
            </p:cNvSpPr>
            <p:nvPr/>
          </p:nvSpPr>
          <p:spPr bwMode="auto">
            <a:xfrm flipH="1">
              <a:off x="4042" y="3946"/>
              <a:ext cx="15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31" name="Line 13"/>
            <p:cNvSpPr>
              <a:spLocks noChangeShapeType="1"/>
            </p:cNvSpPr>
            <p:nvPr/>
          </p:nvSpPr>
          <p:spPr bwMode="auto">
            <a:xfrm flipH="1">
              <a:off x="3358" y="3946"/>
              <a:ext cx="684" cy="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 flipV="1">
              <a:off x="4921" y="3946"/>
              <a:ext cx="656" cy="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33" name="Line 15"/>
            <p:cNvSpPr>
              <a:spLocks noChangeShapeType="1"/>
            </p:cNvSpPr>
            <p:nvPr/>
          </p:nvSpPr>
          <p:spPr bwMode="auto">
            <a:xfrm flipV="1">
              <a:off x="4921" y="5272"/>
              <a:ext cx="656" cy="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34" name="Line 16"/>
            <p:cNvSpPr>
              <a:spLocks noChangeShapeType="1"/>
            </p:cNvSpPr>
            <p:nvPr/>
          </p:nvSpPr>
          <p:spPr bwMode="auto">
            <a:xfrm flipV="1">
              <a:off x="3358" y="5272"/>
              <a:ext cx="684" cy="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6035" name="Picture 17" descr="MCED00214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" y="4448"/>
              <a:ext cx="130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6" name="Text Box 18"/>
            <p:cNvSpPr txBox="1">
              <a:spLocks noChangeArrowheads="1"/>
            </p:cNvSpPr>
            <p:nvPr/>
          </p:nvSpPr>
          <p:spPr bwMode="auto">
            <a:xfrm>
              <a:off x="3123" y="6338"/>
              <a:ext cx="3277" cy="1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000" dirty="0">
                  <a:solidFill>
                    <a:prstClr val="black"/>
                  </a:solidFill>
                  <a:cs typeface="Times New Roman" pitchFamily="18" charset="0"/>
                </a:rPr>
                <a:t>Volume of cube is one in all </a:t>
              </a:r>
              <a:r>
                <a:rPr lang="en-US" altLang="zh-CN" sz="2000" dirty="0" smtClean="0">
                  <a:solidFill>
                    <a:prstClr val="black"/>
                  </a:solidFill>
                  <a:cs typeface="Times New Roman" pitchFamily="18" charset="0"/>
                </a:rPr>
                <a:t>dimensions.</a:t>
              </a:r>
              <a:endParaRPr lang="en-US" altLang="zh-CN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86037" name="Text Box 19"/>
            <p:cNvSpPr txBox="1">
              <a:spLocks noChangeArrowheads="1"/>
            </p:cNvSpPr>
            <p:nvPr/>
          </p:nvSpPr>
          <p:spPr bwMode="auto">
            <a:xfrm>
              <a:off x="6837" y="6338"/>
              <a:ext cx="2782" cy="9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000" dirty="0">
                  <a:solidFill>
                    <a:prstClr val="black"/>
                  </a:solidFill>
                  <a:cs typeface="Times New Roman" pitchFamily="18" charset="0"/>
                </a:rPr>
                <a:t>Volume of sphere goes to </a:t>
              </a:r>
              <a:r>
                <a:rPr lang="en-US" altLang="zh-CN" sz="2000" dirty="0" smtClean="0">
                  <a:solidFill>
                    <a:prstClr val="black"/>
                  </a:solidFill>
                  <a:cs typeface="Times New Roman" pitchFamily="18" charset="0"/>
                </a:rPr>
                <a:t>zero. </a:t>
              </a:r>
              <a:endParaRPr lang="en-US" altLang="zh-CN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sp>
        <p:nvSpPr>
          <p:cNvPr id="86021" name="Rectangle 20"/>
          <p:cNvSpPr>
            <a:spLocks noChangeArrowheads="1"/>
          </p:cNvSpPr>
          <p:nvPr/>
        </p:nvSpPr>
        <p:spPr bwMode="auto">
          <a:xfrm>
            <a:off x="-498475" y="571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Gaussian distribution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93888" y="1676400"/>
          <a:ext cx="52800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Visio" r:id="rId4" imgW="6790639" imgH="5821375" progId="">
                  <p:embed/>
                </p:oleObj>
              </mc:Choice>
              <mc:Fallback>
                <p:oleObj name="Visio" r:id="rId4" imgW="6790639" imgH="5821375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1676400"/>
                        <a:ext cx="5280025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2628900" y="2438400"/>
            <a:ext cx="7620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6286500" y="2387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866900" y="51054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</a:rPr>
              <a:t>   </a:t>
            </a:r>
            <a:r>
              <a:rPr lang="en-US" altLang="zh-CN" sz="2800">
                <a:solidFill>
                  <a:prstClr val="black"/>
                </a:solidFill>
              </a:rPr>
              <a:t>Probability mass concentrated between dotted lines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Gaussian in high dimensions</a:t>
            </a: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54313" y="1981200"/>
          <a:ext cx="36353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Visio" r:id="rId4" imgW="4830166" imgH="6019800" progId="">
                  <p:embed/>
                </p:oleObj>
              </mc:Choice>
              <mc:Fallback>
                <p:oleObj name="Visio" r:id="rId4" imgW="4830166" imgH="6019800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1981200"/>
                        <a:ext cx="363537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Two Gaussians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24213" y="1104900"/>
          <a:ext cx="4308475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Visio" r:id="rId4" imgW="4535119" imgH="4063898" progId="">
                  <p:embed/>
                </p:oleObj>
              </mc:Choice>
              <mc:Fallback>
                <p:oleObj name="Visio" r:id="rId4" imgW="4535119" imgH="4063898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1104900"/>
                        <a:ext cx="4308475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838200"/>
            <a:ext cx="822325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/>
              <a:t>Computer Science is changing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743200"/>
            <a:ext cx="8686800" cy="259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75000"/>
              <a:buBlip>
                <a:blip r:embed="rId3"/>
              </a:buBlip>
            </a:pPr>
            <a:r>
              <a:rPr lang="en-US" dirty="0" smtClean="0"/>
              <a:t> Merging of computing and communication</a:t>
            </a:r>
          </a:p>
          <a:p>
            <a:pPr eaLnBrk="1" hangingPunct="1">
              <a:buSzPct val="75000"/>
              <a:buBlip>
                <a:blip r:embed="rId3"/>
              </a:buBlip>
            </a:pPr>
            <a:endParaRPr lang="en-US" dirty="0" smtClean="0"/>
          </a:p>
          <a:p>
            <a:pPr eaLnBrk="1" hangingPunct="1">
              <a:buSzPct val="75000"/>
              <a:buBlip>
                <a:blip r:embed="rId3"/>
              </a:buBlip>
            </a:pPr>
            <a:r>
              <a:rPr lang="en-US" dirty="0" smtClean="0"/>
              <a:t> The wealth of data available in digital form</a:t>
            </a:r>
          </a:p>
          <a:p>
            <a:pPr eaLnBrk="1" hangingPunct="1">
              <a:buSzPct val="75000"/>
              <a:buBlip>
                <a:blip r:embed="rId3"/>
              </a:buBlip>
            </a:pPr>
            <a:endParaRPr lang="en-US" dirty="0" smtClean="0"/>
          </a:p>
          <a:p>
            <a:pPr eaLnBrk="1" hangingPunct="1">
              <a:buSzPct val="75000"/>
              <a:buBlip>
                <a:blip r:embed="rId3"/>
              </a:buBlip>
            </a:pPr>
            <a:r>
              <a:rPr lang="en-US" dirty="0" smtClean="0"/>
              <a:t> Networked devices and sensors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Drivers of change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30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ea typeface="宋体" charset="-122"/>
              </a:rPr>
              <a:t>Distance between two random points from same Gaussian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3763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  <a:p>
            <a:pPr eaLnBrk="1" hangingPunct="1">
              <a:buBlip>
                <a:blip r:embed="rId4"/>
              </a:buBlip>
            </a:pPr>
            <a:r>
              <a:rPr lang="en-US" altLang="zh-CN" sz="2400" dirty="0" smtClean="0">
                <a:ea typeface="宋体" charset="-122"/>
              </a:rPr>
              <a:t>Points on thin annulus of radius</a:t>
            </a:r>
          </a:p>
          <a:p>
            <a:pPr eaLnBrk="1" hangingPunct="1">
              <a:buBlip>
                <a:blip r:embed="rId4"/>
              </a:buBlip>
            </a:pPr>
            <a:endParaRPr lang="en-US" altLang="zh-CN" sz="1600" dirty="0" smtClean="0">
              <a:ea typeface="宋体" charset="-122"/>
            </a:endParaRPr>
          </a:p>
          <a:p>
            <a:pPr eaLnBrk="1" hangingPunct="1">
              <a:buBlip>
                <a:blip r:embed="rId4"/>
              </a:buBlip>
            </a:pPr>
            <a:r>
              <a:rPr lang="en-US" altLang="zh-CN" sz="2400" dirty="0" smtClean="0">
                <a:ea typeface="宋体" charset="-122"/>
              </a:rPr>
              <a:t>Approximate by a sphere of radius  </a:t>
            </a:r>
          </a:p>
          <a:p>
            <a:pPr eaLnBrk="1" hangingPunct="1">
              <a:buBlip>
                <a:blip r:embed="rId4"/>
              </a:buBlip>
            </a:pPr>
            <a:endParaRPr lang="en-US" altLang="zh-CN" sz="1600" dirty="0" smtClean="0">
              <a:ea typeface="宋体" charset="-122"/>
            </a:endParaRPr>
          </a:p>
          <a:p>
            <a:pPr eaLnBrk="1" hangingPunct="1">
              <a:buBlip>
                <a:blip r:embed="rId4"/>
              </a:buBlip>
            </a:pPr>
            <a:r>
              <a:rPr lang="en-US" altLang="zh-CN" sz="2400" dirty="0" smtClean="0">
                <a:ea typeface="宋体" charset="-122"/>
              </a:rPr>
              <a:t>Average distance between two points is</a:t>
            </a: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charset="-122"/>
              </a:rPr>
              <a:t>   (Place one point at N. Pole, the other point at random.  Almost      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charset="-122"/>
              </a:rPr>
              <a:t> </a:t>
            </a:r>
            <a:r>
              <a:rPr lang="en-US" altLang="zh-CN" sz="2400" dirty="0" smtClean="0">
                <a:ea typeface="宋体" charset="-122"/>
              </a:rPr>
              <a:t>   surely, the second point will be near the equator.)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638800" y="3657600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253890" imgH="228501" progId="">
                  <p:embed/>
                </p:oleObj>
              </mc:Choice>
              <mc:Fallback>
                <p:oleObj name="Equation" r:id="rId5" imgW="253890" imgH="228501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622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5334000" y="2895600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253890" imgH="228501" progId="">
                  <p:embed/>
                </p:oleObj>
              </mc:Choice>
              <mc:Fallback>
                <p:oleObj name="Equation" r:id="rId7" imgW="253890" imgH="228501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95600"/>
                        <a:ext cx="622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6324600" y="4419600"/>
          <a:ext cx="809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9" imgW="330200" imgH="228600" progId="">
                  <p:embed/>
                </p:oleObj>
              </mc:Choice>
              <mc:Fallback>
                <p:oleObj name="Equation" r:id="rId9" imgW="330200" imgH="228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809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Oval 2"/>
          <p:cNvSpPr>
            <a:spLocks noChangeArrowheads="1"/>
          </p:cNvSpPr>
          <p:nvPr/>
        </p:nvSpPr>
        <p:spPr bwMode="auto">
          <a:xfrm>
            <a:off x="2362200" y="1143000"/>
            <a:ext cx="37338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9092" name="Line 3"/>
          <p:cNvSpPr>
            <a:spLocks noChangeShapeType="1"/>
          </p:cNvSpPr>
          <p:nvPr/>
        </p:nvSpPr>
        <p:spPr bwMode="auto">
          <a:xfrm flipH="1" flipV="1">
            <a:off x="4267200" y="1143000"/>
            <a:ext cx="762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>
            <a:off x="1676400" y="2743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4" name="Line 5"/>
          <p:cNvSpPr>
            <a:spLocks noChangeShapeType="1"/>
          </p:cNvSpPr>
          <p:nvPr/>
        </p:nvSpPr>
        <p:spPr bwMode="auto">
          <a:xfrm>
            <a:off x="1676400" y="31242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5" name="Line 6"/>
          <p:cNvSpPr>
            <a:spLocks noChangeShapeType="1"/>
          </p:cNvSpPr>
          <p:nvPr/>
        </p:nvSpPr>
        <p:spPr bwMode="auto">
          <a:xfrm flipV="1">
            <a:off x="4343400" y="2819400"/>
            <a:ext cx="1752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Oval 2"/>
          <p:cNvSpPr>
            <a:spLocks noChangeArrowheads="1"/>
          </p:cNvSpPr>
          <p:nvPr/>
        </p:nvSpPr>
        <p:spPr bwMode="auto">
          <a:xfrm>
            <a:off x="2362200" y="1143000"/>
            <a:ext cx="37338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5367" name="Line 3"/>
          <p:cNvSpPr>
            <a:spLocks noChangeShapeType="1"/>
          </p:cNvSpPr>
          <p:nvPr/>
        </p:nvSpPr>
        <p:spPr bwMode="auto">
          <a:xfrm flipH="1" flipV="1">
            <a:off x="4267200" y="1143000"/>
            <a:ext cx="762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8" name="Line 4"/>
          <p:cNvSpPr>
            <a:spLocks noChangeShapeType="1"/>
          </p:cNvSpPr>
          <p:nvPr/>
        </p:nvSpPr>
        <p:spPr bwMode="auto">
          <a:xfrm>
            <a:off x="1676400" y="2743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9" name="Line 5"/>
          <p:cNvSpPr>
            <a:spLocks noChangeShapeType="1"/>
          </p:cNvSpPr>
          <p:nvPr/>
        </p:nvSpPr>
        <p:spPr bwMode="auto">
          <a:xfrm>
            <a:off x="1676400" y="31242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0" name="Line 6"/>
          <p:cNvSpPr>
            <a:spLocks noChangeShapeType="1"/>
          </p:cNvSpPr>
          <p:nvPr/>
        </p:nvSpPr>
        <p:spPr bwMode="auto">
          <a:xfrm flipV="1">
            <a:off x="4343400" y="2819400"/>
            <a:ext cx="1752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>
            <a:off x="4343400" y="1219200"/>
            <a:ext cx="1676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5943600" y="1371600"/>
          <a:ext cx="685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4" imgW="330200" imgH="228600" progId="">
                  <p:embed/>
                </p:oleObj>
              </mc:Choice>
              <mc:Fallback>
                <p:oleObj name="Equation" r:id="rId4" imgW="330200" imgH="22860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6858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4724400" y="3352800"/>
          <a:ext cx="660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6" imgW="253890" imgH="228501" progId="">
                  <p:embed/>
                </p:oleObj>
              </mc:Choice>
              <mc:Fallback>
                <p:oleObj name="Equation" r:id="rId6" imgW="253890" imgH="228501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660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3276600" y="1828800"/>
          <a:ext cx="685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8" imgW="253890" imgH="228501" progId="">
                  <p:embed/>
                </p:oleObj>
              </mc:Choice>
              <mc:Fallback>
                <p:oleObj name="Equation" r:id="rId8" imgW="253890" imgH="228501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28800"/>
                        <a:ext cx="68580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Line 11"/>
          <p:cNvSpPr>
            <a:spLocks noChangeShapeType="1"/>
          </p:cNvSpPr>
          <p:nvPr/>
        </p:nvSpPr>
        <p:spPr bwMode="auto">
          <a:xfrm flipV="1">
            <a:off x="5181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39624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 flipH="1">
            <a:off x="5410200" y="1600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921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CN" sz="4100" smtClean="0">
                <a:ea typeface="宋体" charset="-122"/>
              </a:rPr>
              <a:t>Expected distance between points from two Gaussians separated by </a:t>
            </a:r>
            <a:r>
              <a:rPr lang="el-GR" altLang="zh-CN" sz="4100" smtClean="0"/>
              <a:t>δ</a:t>
            </a:r>
          </a:p>
        </p:txBody>
      </p:sp>
      <p:sp>
        <p:nvSpPr>
          <p:cNvPr id="16391" name="Oval 3"/>
          <p:cNvSpPr>
            <a:spLocks noChangeArrowheads="1"/>
          </p:cNvSpPr>
          <p:nvPr/>
        </p:nvSpPr>
        <p:spPr bwMode="auto">
          <a:xfrm>
            <a:off x="1524000" y="2667000"/>
            <a:ext cx="2209800" cy="2209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2" name="Oval 4"/>
          <p:cNvSpPr>
            <a:spLocks noChangeArrowheads="1"/>
          </p:cNvSpPr>
          <p:nvPr/>
        </p:nvSpPr>
        <p:spPr bwMode="auto">
          <a:xfrm>
            <a:off x="1219200" y="2590800"/>
            <a:ext cx="2286000" cy="2286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zh-CN" altLang="zh-CN" sz="3200">
              <a:solidFill>
                <a:prstClr val="black"/>
              </a:solidFill>
            </a:endParaRPr>
          </a:p>
        </p:txBody>
      </p:sp>
      <p:sp>
        <p:nvSpPr>
          <p:cNvPr id="16393" name="Oval 5"/>
          <p:cNvSpPr>
            <a:spLocks noChangeArrowheads="1"/>
          </p:cNvSpPr>
          <p:nvPr/>
        </p:nvSpPr>
        <p:spPr bwMode="auto">
          <a:xfrm>
            <a:off x="1524000" y="2743200"/>
            <a:ext cx="2362200" cy="2362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4" name="Oval 6"/>
          <p:cNvSpPr>
            <a:spLocks noChangeArrowheads="1"/>
          </p:cNvSpPr>
          <p:nvPr/>
        </p:nvSpPr>
        <p:spPr bwMode="auto">
          <a:xfrm>
            <a:off x="5334000" y="39624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5" name="Oval 7"/>
          <p:cNvSpPr>
            <a:spLocks noChangeArrowheads="1"/>
          </p:cNvSpPr>
          <p:nvPr/>
        </p:nvSpPr>
        <p:spPr bwMode="auto">
          <a:xfrm>
            <a:off x="1295400" y="2438400"/>
            <a:ext cx="2438400" cy="2438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6" name="Oval 8"/>
          <p:cNvSpPr>
            <a:spLocks noChangeArrowheads="1"/>
          </p:cNvSpPr>
          <p:nvPr/>
        </p:nvSpPr>
        <p:spPr bwMode="auto">
          <a:xfrm>
            <a:off x="5334000" y="2514600"/>
            <a:ext cx="2286000" cy="2286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7" name="Oval 9"/>
          <p:cNvSpPr>
            <a:spLocks noChangeArrowheads="1"/>
          </p:cNvSpPr>
          <p:nvPr/>
        </p:nvSpPr>
        <p:spPr bwMode="auto">
          <a:xfrm>
            <a:off x="1346200" y="2698750"/>
            <a:ext cx="2057400" cy="2057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zh-CN" altLang="zh-CN" sz="3200">
              <a:solidFill>
                <a:prstClr val="black"/>
              </a:solidFill>
            </a:endParaRPr>
          </a:p>
        </p:txBody>
      </p:sp>
      <p:sp>
        <p:nvSpPr>
          <p:cNvPr id="16398" name="Oval 10"/>
          <p:cNvSpPr>
            <a:spLocks noChangeArrowheads="1"/>
          </p:cNvSpPr>
          <p:nvPr/>
        </p:nvSpPr>
        <p:spPr bwMode="auto">
          <a:xfrm>
            <a:off x="5454650" y="2622550"/>
            <a:ext cx="2057400" cy="2057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6399" name="Line 11"/>
          <p:cNvSpPr>
            <a:spLocks noChangeShapeType="1"/>
          </p:cNvSpPr>
          <p:nvPr/>
        </p:nvSpPr>
        <p:spPr bwMode="auto">
          <a:xfrm>
            <a:off x="2362200" y="36576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0" name="Line 12"/>
          <p:cNvSpPr>
            <a:spLocks noChangeShapeType="1"/>
          </p:cNvSpPr>
          <p:nvPr/>
        </p:nvSpPr>
        <p:spPr bwMode="auto">
          <a:xfrm flipV="1">
            <a:off x="2362200" y="26670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1" name="Line 13"/>
          <p:cNvSpPr>
            <a:spLocks noChangeShapeType="1"/>
          </p:cNvSpPr>
          <p:nvPr/>
        </p:nvSpPr>
        <p:spPr bwMode="auto">
          <a:xfrm flipV="1">
            <a:off x="6477000" y="3200400"/>
            <a:ext cx="914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2" name="Line 14"/>
          <p:cNvSpPr>
            <a:spLocks noChangeShapeType="1"/>
          </p:cNvSpPr>
          <p:nvPr/>
        </p:nvSpPr>
        <p:spPr bwMode="auto">
          <a:xfrm flipV="1">
            <a:off x="6477000" y="25146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3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zh-CN" altLang="zh-CN" sz="3200">
              <a:solidFill>
                <a:prstClr val="black"/>
              </a:solidFill>
            </a:endParaRPr>
          </a:p>
        </p:txBody>
      </p:sp>
      <p:graphicFrame>
        <p:nvGraphicFramePr>
          <p:cNvPr id="16386" name="Object 16"/>
          <p:cNvGraphicFramePr>
            <a:graphicFrameLocks noChangeAspect="1"/>
          </p:cNvGraphicFramePr>
          <p:nvPr/>
        </p:nvGraphicFramePr>
        <p:xfrm>
          <a:off x="3505200" y="4495800"/>
          <a:ext cx="1676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4" imgW="622030" imgH="253890" progId="">
                  <p:embed/>
                </p:oleObj>
              </mc:Choice>
              <mc:Fallback>
                <p:oleObj name="Equation" r:id="rId4" imgW="622030" imgH="25389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16764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Line 17"/>
          <p:cNvSpPr>
            <a:spLocks noChangeShapeType="1"/>
          </p:cNvSpPr>
          <p:nvPr/>
        </p:nvSpPr>
        <p:spPr bwMode="auto">
          <a:xfrm>
            <a:off x="2362200" y="2667000"/>
            <a:ext cx="487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5" name="Line 18"/>
          <p:cNvSpPr>
            <a:spLocks noChangeShapeType="1"/>
          </p:cNvSpPr>
          <p:nvPr/>
        </p:nvSpPr>
        <p:spPr bwMode="auto">
          <a:xfrm flipV="1">
            <a:off x="2362200" y="2590800"/>
            <a:ext cx="396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6" name="Line 19"/>
          <p:cNvSpPr>
            <a:spLocks noChangeShapeType="1"/>
          </p:cNvSpPr>
          <p:nvPr/>
        </p:nvSpPr>
        <p:spPr bwMode="auto">
          <a:xfrm>
            <a:off x="6553200" y="26670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6387" name="Object 20"/>
          <p:cNvGraphicFramePr>
            <a:graphicFrameLocks noChangeAspect="1"/>
          </p:cNvGraphicFramePr>
          <p:nvPr/>
        </p:nvGraphicFramePr>
        <p:xfrm>
          <a:off x="4383088" y="1930400"/>
          <a:ext cx="3762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6" imgW="139579" imgH="177646" progId="">
                  <p:embed/>
                </p:oleObj>
              </mc:Choice>
              <mc:Fallback>
                <p:oleObj name="Equation" r:id="rId6" imgW="139579" imgH="177646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930400"/>
                        <a:ext cx="376237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21"/>
          <p:cNvGraphicFramePr>
            <a:graphicFrameLocks noChangeAspect="1"/>
          </p:cNvGraphicFramePr>
          <p:nvPr/>
        </p:nvGraphicFramePr>
        <p:xfrm>
          <a:off x="7327900" y="2319338"/>
          <a:ext cx="8890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8" imgW="330200" imgH="228600" progId="">
                  <p:embed/>
                </p:oleObj>
              </mc:Choice>
              <mc:Fallback>
                <p:oleObj name="Equation" r:id="rId8" imgW="330200" imgH="228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2319338"/>
                        <a:ext cx="88900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Line 22"/>
          <p:cNvSpPr>
            <a:spLocks noChangeShapeType="1"/>
          </p:cNvSpPr>
          <p:nvPr/>
        </p:nvSpPr>
        <p:spPr bwMode="auto">
          <a:xfrm flipV="1">
            <a:off x="4343400" y="3048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 flipH="1">
            <a:off x="7010400" y="2667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charset="-122"/>
              </a:rPr>
              <a:t>Can separate points from two Gaussians if</a:t>
            </a:r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243138"/>
          <a:ext cx="363061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1803400" imgH="2019300" progId="">
                  <p:embed/>
                </p:oleObj>
              </mc:Choice>
              <mc:Fallback>
                <p:oleObj name="Equation" r:id="rId4" imgW="1803400" imgH="2019300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43138"/>
                        <a:ext cx="3630613" cy="348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Why is there a unique sparse solution?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133600" y="1600200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1676400"/>
            <a:ext cx="304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19800" y="1752600"/>
            <a:ext cx="30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5257800" y="1981200"/>
            <a:ext cx="5334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If there were two s-sparse solutions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to Ax=b, then x=x</a:t>
            </a:r>
            <a:r>
              <a:rPr lang="en-US" baseline="-25000" dirty="0" smtClean="0"/>
              <a:t>1</a:t>
            </a:r>
            <a:r>
              <a:rPr lang="en-US" dirty="0" smtClean="0"/>
              <a:t>-x</a:t>
            </a:r>
            <a:r>
              <a:rPr lang="en-US" baseline="-25000" dirty="0" smtClean="0"/>
              <a:t>2 </a:t>
            </a:r>
            <a:r>
              <a:rPr lang="en-US" dirty="0" smtClean="0"/>
              <a:t>is a 2s-sparse solution to Ax=0.</a:t>
            </a:r>
          </a:p>
          <a:p>
            <a:endParaRPr lang="en-US" dirty="0" smtClean="0"/>
          </a:p>
          <a:p>
            <a:r>
              <a:rPr lang="en-US" dirty="0" smtClean="0"/>
              <a:t>For there to be a 2s-sparse solution to the homogeneous equation Ax=0, a set of 2s columns of A must be linearly dependent.</a:t>
            </a:r>
          </a:p>
          <a:p>
            <a:endParaRPr lang="en-US" dirty="0" smtClean="0"/>
          </a:p>
          <a:p>
            <a:r>
              <a:rPr lang="en-US" dirty="0" smtClean="0"/>
              <a:t>Assume that the entries of A are zero mean, unit variance 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Select first column in the set of linearly  dependent columns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forms an </a:t>
            </a:r>
            <a:r>
              <a:rPr lang="en-US" dirty="0" err="1" smtClean="0"/>
              <a:t>orthonormal</a:t>
            </a:r>
            <a:r>
              <a:rPr lang="en-US" dirty="0" smtClean="0"/>
              <a:t> basis and hence</a:t>
            </a:r>
          </a:p>
          <a:p>
            <a:pPr>
              <a:buNone/>
            </a:pPr>
            <a:r>
              <a:rPr lang="en-US" dirty="0" smtClean="0"/>
              <a:t>cannot be linearly dependent.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286000"/>
            <a:ext cx="1752600" cy="1676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 flipV="1">
            <a:off x="4076700" y="2286000"/>
            <a:ext cx="381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2971800"/>
            <a:ext cx="762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7"/>
          </p:cNvCxnSpPr>
          <p:nvPr/>
        </p:nvCxnSpPr>
        <p:spPr>
          <a:xfrm flipV="1">
            <a:off x="4114800" y="2531503"/>
            <a:ext cx="581537" cy="516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Implications for </a:t>
            </a:r>
            <a:br>
              <a:rPr lang="en-US" dirty="0" smtClean="0"/>
            </a:br>
            <a:r>
              <a:rPr lang="en-US" dirty="0" smtClean="0"/>
              <a:t>Theoretical Computer Science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886200"/>
          </a:xfrm>
        </p:spPr>
        <p:txBody>
          <a:bodyPr/>
          <a:lstStyle/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Need to develop theory to support the new directions</a:t>
            </a:r>
          </a:p>
          <a:p>
            <a:pPr>
              <a:buSzPct val="75000"/>
              <a:buBlip>
                <a:blip r:embed="rId3"/>
              </a:buBlip>
            </a:pPr>
            <a:endParaRPr lang="en-US" dirty="0" smtClean="0"/>
          </a:p>
          <a:p>
            <a:pPr>
              <a:buSzPct val="75000"/>
              <a:buBlip>
                <a:blip r:embed="rId3"/>
              </a:buBlip>
            </a:pPr>
            <a:r>
              <a:rPr lang="en-US" dirty="0" smtClean="0"/>
              <a:t> Update computer science education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algn="ctr"/>
            <a:r>
              <a:rPr lang="en-US" altLang="zh-CN" dirty="0" smtClean="0">
                <a:ea typeface="宋体" charset="-122"/>
              </a:rPr>
              <a:t>Dimension reduction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00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Project points onto subspace containing centers of Gaussians.</a:t>
            </a:r>
          </a:p>
          <a:p>
            <a:pPr>
              <a:buBlip>
                <a:blip r:embed="rId3"/>
              </a:buBlip>
            </a:pPr>
            <a:endParaRPr lang="en-US" altLang="zh-CN" dirty="0" smtClean="0">
              <a:ea typeface="宋体" charset="-122"/>
            </a:endParaRPr>
          </a:p>
          <a:p>
            <a:pPr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Reduce dimension from d to k, the number of Gaussians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33400"/>
            <a:ext cx="7543800" cy="3886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altLang="zh-CN" sz="2800" dirty="0" smtClean="0">
                <a:ea typeface="宋体" charset="-122"/>
              </a:rPr>
              <a:t> Centers retain separation</a:t>
            </a:r>
          </a:p>
          <a:p>
            <a:pPr>
              <a:buBlip>
                <a:blip r:embed="rId4"/>
              </a:buBlip>
            </a:pPr>
            <a:r>
              <a:rPr lang="en-US" altLang="zh-CN" sz="2800" dirty="0" smtClean="0">
                <a:ea typeface="宋体" charset="-122"/>
              </a:rPr>
              <a:t> Average distance between points reduced</a:t>
            </a:r>
          </a:p>
          <a:p>
            <a:endParaRPr lang="en-US" altLang="zh-CN" sz="2800" dirty="0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ea typeface="宋体" charset="-122"/>
              </a:rPr>
              <a:t>            by 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79650" y="2178050"/>
          <a:ext cx="6873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5" imgW="533400" imgH="914400" progId="">
                  <p:embed/>
                </p:oleObj>
              </mc:Choice>
              <mc:Fallback>
                <p:oleObj name="Equation" r:id="rId5" imgW="533400" imgH="914400" progId="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178050"/>
                        <a:ext cx="68738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1066800" y="3962400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18439" name="Line 25"/>
          <p:cNvSpPr>
            <a:spLocks noChangeShapeType="1"/>
          </p:cNvSpPr>
          <p:nvPr/>
        </p:nvSpPr>
        <p:spPr bwMode="auto">
          <a:xfrm flipH="1" flipV="1">
            <a:off x="2362200" y="5638800"/>
            <a:ext cx="1524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0" name="Line 26"/>
          <p:cNvSpPr>
            <a:spLocks noChangeShapeType="1"/>
          </p:cNvSpPr>
          <p:nvPr/>
        </p:nvSpPr>
        <p:spPr bwMode="auto">
          <a:xfrm flipH="1" flipV="1">
            <a:off x="2590800" y="5562600"/>
            <a:ext cx="762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1" name="Line 27"/>
          <p:cNvSpPr>
            <a:spLocks noChangeShapeType="1"/>
          </p:cNvSpPr>
          <p:nvPr/>
        </p:nvSpPr>
        <p:spPr bwMode="auto">
          <a:xfrm flipH="1" flipV="1">
            <a:off x="4572000" y="4648200"/>
            <a:ext cx="1524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2" name="Line 28"/>
          <p:cNvSpPr>
            <a:spLocks noChangeShapeType="1"/>
          </p:cNvSpPr>
          <p:nvPr/>
        </p:nvSpPr>
        <p:spPr bwMode="auto">
          <a:xfrm flipH="1" flipV="1">
            <a:off x="4800600" y="4572000"/>
            <a:ext cx="2286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443" name="Group 38"/>
          <p:cNvGrpSpPr>
            <a:grpSpLocks/>
          </p:cNvGrpSpPr>
          <p:nvPr/>
        </p:nvGrpSpPr>
        <p:grpSpPr bwMode="auto">
          <a:xfrm>
            <a:off x="1371600" y="2209800"/>
            <a:ext cx="5943600" cy="3048000"/>
            <a:chOff x="864" y="2016"/>
            <a:chExt cx="3744" cy="1920"/>
          </a:xfrm>
        </p:grpSpPr>
        <p:sp>
          <p:nvSpPr>
            <p:cNvPr id="18445" name="Line 4"/>
            <p:cNvSpPr>
              <a:spLocks noChangeShapeType="1"/>
            </p:cNvSpPr>
            <p:nvPr/>
          </p:nvSpPr>
          <p:spPr bwMode="auto">
            <a:xfrm flipV="1">
              <a:off x="864" y="2160"/>
              <a:ext cx="3744" cy="15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6" name="Oval 6"/>
            <p:cNvSpPr>
              <a:spLocks noChangeArrowheads="1"/>
            </p:cNvSpPr>
            <p:nvPr/>
          </p:nvSpPr>
          <p:spPr bwMode="auto">
            <a:xfrm>
              <a:off x="1296" y="2976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47" name="Oval 7"/>
            <p:cNvSpPr>
              <a:spLocks noChangeArrowheads="1"/>
            </p:cNvSpPr>
            <p:nvPr/>
          </p:nvSpPr>
          <p:spPr bwMode="auto">
            <a:xfrm>
              <a:off x="1296" y="3792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48" name="Oval 8"/>
            <p:cNvSpPr>
              <a:spLocks noChangeArrowheads="1"/>
            </p:cNvSpPr>
            <p:nvPr/>
          </p:nvSpPr>
          <p:spPr bwMode="auto">
            <a:xfrm>
              <a:off x="1104" y="3168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49" name="Oval 9"/>
            <p:cNvSpPr>
              <a:spLocks noChangeArrowheads="1"/>
            </p:cNvSpPr>
            <p:nvPr/>
          </p:nvSpPr>
          <p:spPr bwMode="auto">
            <a:xfrm>
              <a:off x="3072" y="2256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0" name="Oval 10"/>
            <p:cNvSpPr>
              <a:spLocks noChangeArrowheads="1"/>
            </p:cNvSpPr>
            <p:nvPr/>
          </p:nvSpPr>
          <p:spPr bwMode="auto">
            <a:xfrm>
              <a:off x="2928" y="3168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1" name="Oval 11"/>
            <p:cNvSpPr>
              <a:spLocks noChangeArrowheads="1"/>
            </p:cNvSpPr>
            <p:nvPr/>
          </p:nvSpPr>
          <p:spPr bwMode="auto">
            <a:xfrm>
              <a:off x="1632" y="3552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2" name="Oval 12"/>
            <p:cNvSpPr>
              <a:spLocks noChangeArrowheads="1"/>
            </p:cNvSpPr>
            <p:nvPr/>
          </p:nvSpPr>
          <p:spPr bwMode="auto">
            <a:xfrm>
              <a:off x="2592" y="2496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3" name="Oval 13"/>
            <p:cNvSpPr>
              <a:spLocks noChangeArrowheads="1"/>
            </p:cNvSpPr>
            <p:nvPr/>
          </p:nvSpPr>
          <p:spPr bwMode="auto">
            <a:xfrm>
              <a:off x="1536" y="3744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4" name="Oval 14"/>
            <p:cNvSpPr>
              <a:spLocks noChangeArrowheads="1"/>
            </p:cNvSpPr>
            <p:nvPr/>
          </p:nvSpPr>
          <p:spPr bwMode="auto">
            <a:xfrm>
              <a:off x="2686" y="2016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5" name="Oval 15"/>
            <p:cNvSpPr>
              <a:spLocks noChangeArrowheads="1"/>
            </p:cNvSpPr>
            <p:nvPr/>
          </p:nvSpPr>
          <p:spPr bwMode="auto">
            <a:xfrm>
              <a:off x="3120" y="3168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6" name="Oval 16"/>
            <p:cNvSpPr>
              <a:spLocks noChangeArrowheads="1"/>
            </p:cNvSpPr>
            <p:nvPr/>
          </p:nvSpPr>
          <p:spPr bwMode="auto">
            <a:xfrm>
              <a:off x="3216" y="2928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7" name="Oval 17"/>
            <p:cNvSpPr>
              <a:spLocks noChangeArrowheads="1"/>
            </p:cNvSpPr>
            <p:nvPr/>
          </p:nvSpPr>
          <p:spPr bwMode="auto">
            <a:xfrm>
              <a:off x="2735" y="2354"/>
              <a:ext cx="108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18458" name="Line 18"/>
            <p:cNvSpPr>
              <a:spLocks noChangeShapeType="1"/>
            </p:cNvSpPr>
            <p:nvPr/>
          </p:nvSpPr>
          <p:spPr bwMode="auto">
            <a:xfrm>
              <a:off x="1200" y="3312"/>
              <a:ext cx="107" cy="2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9" name="Line 19"/>
            <p:cNvSpPr>
              <a:spLocks noChangeShapeType="1"/>
            </p:cNvSpPr>
            <p:nvPr/>
          </p:nvSpPr>
          <p:spPr bwMode="auto">
            <a:xfrm>
              <a:off x="1404" y="3128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>
              <a:off x="2686" y="2620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1" name="Line 21"/>
            <p:cNvSpPr>
              <a:spLocks noChangeShapeType="1"/>
            </p:cNvSpPr>
            <p:nvPr/>
          </p:nvSpPr>
          <p:spPr bwMode="auto">
            <a:xfrm>
              <a:off x="2808" y="2499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>
              <a:off x="3170" y="2402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3" name="Line 23"/>
            <p:cNvSpPr>
              <a:spLocks noChangeShapeType="1"/>
            </p:cNvSpPr>
            <p:nvPr/>
          </p:nvSpPr>
          <p:spPr bwMode="auto">
            <a:xfrm>
              <a:off x="2783" y="2160"/>
              <a:ext cx="28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4" name="Line 24"/>
            <p:cNvSpPr>
              <a:spLocks noChangeShapeType="1"/>
            </p:cNvSpPr>
            <p:nvPr/>
          </p:nvSpPr>
          <p:spPr bwMode="auto">
            <a:xfrm flipH="1" flipV="1">
              <a:off x="1235" y="3660"/>
              <a:ext cx="72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5" name="Line 29"/>
            <p:cNvSpPr>
              <a:spLocks noChangeShapeType="1"/>
            </p:cNvSpPr>
            <p:nvPr/>
          </p:nvSpPr>
          <p:spPr bwMode="auto">
            <a:xfrm flipH="1" flipV="1">
              <a:off x="3168" y="283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6" name="Line 30"/>
            <p:cNvSpPr>
              <a:spLocks noChangeShapeType="1"/>
            </p:cNvSpPr>
            <p:nvPr/>
          </p:nvSpPr>
          <p:spPr bwMode="auto">
            <a:xfrm flipH="1" flipV="1">
              <a:off x="1440" y="355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7" name="Line 31"/>
            <p:cNvSpPr>
              <a:spLocks noChangeShapeType="1"/>
            </p:cNvSpPr>
            <p:nvPr/>
          </p:nvSpPr>
          <p:spPr bwMode="auto">
            <a:xfrm flipH="1" flipV="1">
              <a:off x="1598" y="3491"/>
              <a:ext cx="34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8" name="Line 32"/>
            <p:cNvSpPr>
              <a:spLocks noChangeShapeType="1"/>
            </p:cNvSpPr>
            <p:nvPr/>
          </p:nvSpPr>
          <p:spPr bwMode="auto">
            <a:xfrm flipH="1" flipV="1">
              <a:off x="2856" y="2983"/>
              <a:ext cx="72" cy="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9" name="Line 33"/>
            <p:cNvSpPr>
              <a:spLocks noChangeShapeType="1"/>
            </p:cNvSpPr>
            <p:nvPr/>
          </p:nvSpPr>
          <p:spPr bwMode="auto">
            <a:xfrm flipH="1" flipV="1">
              <a:off x="3001" y="2910"/>
              <a:ext cx="119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44" name="Text Box 34"/>
          <p:cNvSpPr txBox="1">
            <a:spLocks noChangeArrowheads="1"/>
          </p:cNvSpPr>
          <p:nvPr/>
        </p:nvSpPr>
        <p:spPr bwMode="auto">
          <a:xfrm>
            <a:off x="6096000" y="4876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solidFill>
                <a:prstClr val="black"/>
              </a:solidFill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343400" y="4953000"/>
          <a:ext cx="4800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7" imgW="5283200" imgH="1041400" progId="">
                  <p:embed/>
                </p:oleObj>
              </mc:Choice>
              <mc:Fallback>
                <p:oleObj name="Equation" r:id="rId7" imgW="5283200" imgH="1041400" progId="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53000"/>
                        <a:ext cx="4800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5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ea typeface="宋体" charset="-122"/>
              </a:rPr>
              <a:t>Can separate Gaussians provided</a:t>
            </a:r>
          </a:p>
        </p:txBody>
      </p:sp>
      <p:graphicFrame>
        <p:nvGraphicFramePr>
          <p:cNvPr id="1945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2203450"/>
          <a:ext cx="31988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4" imgW="1256755" imgH="266584" progId="">
                  <p:embed/>
                </p:oleObj>
              </mc:Choice>
              <mc:Fallback>
                <p:oleObj name="Equation" r:id="rId4" imgW="1256755" imgH="266584" progId="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3450"/>
                        <a:ext cx="3198812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0225" y="3221038"/>
          <a:ext cx="6064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6" imgW="139579" imgH="177646" progId="">
                  <p:embed/>
                </p:oleObj>
              </mc:Choice>
              <mc:Fallback>
                <p:oleObj name="Equation" r:id="rId6" imgW="139579" imgH="177646" progId="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221038"/>
                        <a:ext cx="6064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</a:rPr>
              <a:t>&gt; some constant involving k and  </a:t>
            </a:r>
            <a:r>
              <a:rPr lang="el-GR" altLang="zh-CN" sz="3200">
                <a:solidFill>
                  <a:prstClr val="black"/>
                </a:solidFill>
              </a:rPr>
              <a:t>γ</a:t>
            </a:r>
            <a:r>
              <a:rPr lang="en-US" altLang="zh-CN" sz="3200">
                <a:solidFill>
                  <a:prstClr val="black"/>
                </a:solidFill>
              </a:rPr>
              <a:t>    independent of the dimension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5052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We have just seen what a science base for   high dimensional data might look like.</a:t>
            </a:r>
          </a:p>
          <a:p>
            <a:pPr eaLnBrk="1" hangingPunct="1">
              <a:buBlip>
                <a:blip r:embed="rId3"/>
              </a:buBlip>
            </a:pPr>
            <a:endParaRPr lang="en-US" altLang="zh-CN" dirty="0" smtClean="0">
              <a:ea typeface="宋体" charset="-122"/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For what other areas do we need a  science base?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668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Ranking is important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zh-CN" dirty="0" smtClean="0">
                <a:ea typeface="宋体" charset="-122"/>
              </a:rPr>
              <a:t>  Restaurants, movies, books, web pages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zh-CN" dirty="0" smtClean="0">
                <a:ea typeface="宋体" charset="-122"/>
              </a:rPr>
              <a:t>  Multi-billion dollar industry</a:t>
            </a:r>
          </a:p>
          <a:p>
            <a:pPr eaLnBrk="1" hangingPunct="1">
              <a:lnSpc>
                <a:spcPct val="90000"/>
              </a:lnSpc>
              <a:buSzTx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Collaborative filtering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zh-CN" dirty="0" smtClean="0">
                <a:ea typeface="宋体" charset="-122"/>
              </a:rPr>
              <a:t>  When a customer buys a product, what else is he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zh-CN" dirty="0" smtClean="0">
                <a:ea typeface="宋体" charset="-122"/>
              </a:rPr>
              <a:t>   or she likely to buy?</a:t>
            </a:r>
          </a:p>
          <a:p>
            <a:pPr eaLnBrk="1" hangingPunct="1">
              <a:lnSpc>
                <a:spcPct val="90000"/>
              </a:lnSpc>
              <a:buSzTx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Dimension reduction</a:t>
            </a:r>
          </a:p>
          <a:p>
            <a:pPr eaLnBrk="1" hangingPunct="1">
              <a:lnSpc>
                <a:spcPct val="90000"/>
              </a:lnSpc>
              <a:buSzTx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Extracting information from large data sources</a:t>
            </a:r>
          </a:p>
          <a:p>
            <a:pPr eaLnBrk="1" hangingPunct="1">
              <a:lnSpc>
                <a:spcPct val="90000"/>
              </a:lnSpc>
              <a:buSzTx/>
              <a:buBlip>
                <a:blip r:embed="rId3"/>
              </a:buBlip>
            </a:pPr>
            <a:r>
              <a:rPr lang="en-US" altLang="zh-CN" dirty="0" smtClean="0">
                <a:ea typeface="宋体" charset="-122"/>
              </a:rPr>
              <a:t> Social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This is an exciting time for computer science.</a:t>
            </a:r>
          </a:p>
          <a:p>
            <a:pPr>
              <a:buSzPct val="75000"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There is a wealth of data in digital format, information from sensors, and social networks to explore. </a:t>
            </a: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571500" indent="-571500">
              <a:buSzPct val="75000"/>
              <a:buFontTx/>
              <a:buBlip>
                <a:blip r:embed="rId3"/>
              </a:buBlip>
            </a:pPr>
            <a:r>
              <a:rPr lang="en-US" sz="3600" dirty="0" smtClean="0">
                <a:solidFill>
                  <a:prstClr val="black"/>
                </a:solidFill>
              </a:rPr>
              <a:t>It is important to develop the science base to support these activities.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2192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Remember that </a:t>
            </a:r>
            <a:r>
              <a:rPr lang="en-US" sz="3200" dirty="0" smtClean="0">
                <a:solidFill>
                  <a:prstClr val="black"/>
                </a:solidFill>
              </a:rPr>
              <a:t>institutions</a:t>
            </a:r>
            <a:r>
              <a:rPr lang="en-US" sz="3200" smtClean="0">
                <a:solidFill>
                  <a:prstClr val="black"/>
                </a:solidFill>
              </a:rPr>
              <a:t>, nations, </a:t>
            </a:r>
            <a:r>
              <a:rPr lang="en-US" sz="3200" dirty="0" smtClean="0">
                <a:solidFill>
                  <a:prstClr val="black"/>
                </a:solidFill>
              </a:rPr>
              <a:t>and individuals who position themselves for the future will benefit immensely.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9373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Thank </a:t>
            </a:r>
            <a:r>
              <a:rPr lang="en-US" sz="6000" dirty="0" smtClean="0">
                <a:solidFill>
                  <a:prstClr val="black"/>
                </a:solidFill>
              </a:rPr>
              <a:t>You!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Theory to support new directions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133600"/>
            <a:ext cx="8229600" cy="3886200"/>
          </a:xfrm>
        </p:spPr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Large graphs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Spectral analysis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High dimensions and dimension reduction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Clustering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Collaborative filtering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 Extracting signal from noise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Sparse vectors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US" altLang="zh-CN" sz="2400" dirty="0" smtClean="0">
                <a:ea typeface="宋体" charset="-122"/>
              </a:rPr>
              <a:t>Learning theory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Outline of talk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400" dirty="0" smtClean="0"/>
              <a:t>  A short view of the future</a:t>
            </a:r>
          </a:p>
          <a:p>
            <a:pPr>
              <a:buBlip>
                <a:blip r:embed="rId3"/>
              </a:buBlip>
            </a:pPr>
            <a:r>
              <a:rPr lang="en-US" sz="4400" dirty="0" smtClean="0"/>
              <a:t>  Examples of a science base</a:t>
            </a:r>
          </a:p>
          <a:p>
            <a:pPr lvl="2">
              <a:buBlip>
                <a:blip r:embed="rId3"/>
              </a:buBlip>
            </a:pPr>
            <a:r>
              <a:rPr lang="en-US" sz="3600" dirty="0" smtClean="0"/>
              <a:t>  Large graphs</a:t>
            </a:r>
          </a:p>
          <a:p>
            <a:pPr lvl="2">
              <a:buBlip>
                <a:blip r:embed="rId3"/>
              </a:buBlip>
            </a:pPr>
            <a:r>
              <a:rPr lang="en-US" sz="3600" dirty="0" smtClean="0"/>
              <a:t>  High dimensional space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Sparse vectors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381000" y="2286000"/>
            <a:ext cx="83439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There are a number of situations where sparse vectors are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important.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1200150" lvl="1" indent="-457200" eaLnBrk="1" hangingPunct="1"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Tracking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the flow of ideas in scientific literature</a:t>
            </a:r>
          </a:p>
          <a:p>
            <a:pPr marL="457200" indent="-457200" eaLnBrk="1" hangingPunct="1">
              <a:buSzPct val="75000"/>
              <a:buFontTx/>
              <a:buBlip>
                <a:blip r:embed="rId3"/>
              </a:buBlip>
            </a:pP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1200150" lvl="1" indent="-457200" eaLnBrk="1" hangingPunct="1"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Biological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applications</a:t>
            </a:r>
          </a:p>
          <a:p>
            <a:pPr marL="457200" indent="-457200" eaLnBrk="1" hangingPunct="1">
              <a:buSzPct val="75000"/>
              <a:buFontTx/>
              <a:buBlip>
                <a:blip r:embed="rId3"/>
              </a:buBlip>
            </a:pP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1200150" lvl="1" indent="-457200" eaLnBrk="1" hangingPunct="1"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Signal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processing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CINVESTAV-IPN Dec 2,2013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1450</Words>
  <Application>Microsoft Office PowerPoint</Application>
  <PresentationFormat>On-screen Show (4:3)</PresentationFormat>
  <Paragraphs>404</Paragraphs>
  <Slides>66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Office Theme</vt:lpstr>
      <vt:lpstr>1_Office Theme</vt:lpstr>
      <vt:lpstr>Document</vt:lpstr>
      <vt:lpstr>Equation</vt:lpstr>
      <vt:lpstr>Visio</vt:lpstr>
      <vt:lpstr>Future directions in  computer science research</vt:lpstr>
      <vt:lpstr>Time of change</vt:lpstr>
      <vt:lpstr>Computer Science is changing</vt:lpstr>
      <vt:lpstr>Computer Science is changing</vt:lpstr>
      <vt:lpstr>Computer Science is changing </vt:lpstr>
      <vt:lpstr>Implications for  Theoretical Computer Science </vt:lpstr>
      <vt:lpstr>Theory to support new directions</vt:lpstr>
      <vt:lpstr>Outline of talk</vt:lpstr>
      <vt:lpstr>Sparse vectors</vt:lpstr>
      <vt:lpstr>Sparse vectors in biology</vt:lpstr>
      <vt:lpstr>Digitization of medical records</vt:lpstr>
      <vt:lpstr>A zero knowledge proof of a statement is a proof that the statement is true without providing you any other information.</vt:lpstr>
      <vt:lpstr>PowerPoint Presentation</vt:lpstr>
      <vt:lpstr>Zero knowledge proof</vt:lpstr>
      <vt:lpstr>Zero knowledge proof</vt:lpstr>
      <vt:lpstr>Digitization of medical records is not the only system</vt:lpstr>
      <vt:lpstr>PowerPoint Presentation</vt:lpstr>
      <vt:lpstr>PowerPoint Presentation</vt:lpstr>
      <vt:lpstr>PowerPoint Presentation</vt:lpstr>
      <vt:lpstr>Our view of a community</vt:lpstr>
      <vt:lpstr>PowerPoint Presentation</vt:lpstr>
      <vt:lpstr>Are the underlying graphs for social networks similar or do we need different algorithms for different types of networks?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Discovering hidden structures in social networks</vt:lpstr>
      <vt:lpstr>One structure with random noise</vt:lpstr>
      <vt:lpstr>Two structures in a graph</vt:lpstr>
      <vt:lpstr>Another type of hidden structure</vt:lpstr>
      <vt:lpstr>Science Base</vt:lpstr>
      <vt:lpstr>Theory of Large Graphs</vt:lpstr>
      <vt:lpstr>Erdös-Renyi</vt:lpstr>
      <vt:lpstr>PowerPoint Presentation</vt:lpstr>
      <vt:lpstr>Generative models for graphs</vt:lpstr>
      <vt:lpstr>PowerPoint Presentation</vt:lpstr>
      <vt:lpstr>PowerPoint Presentation</vt:lpstr>
      <vt:lpstr>PowerPoint Presentation</vt:lpstr>
      <vt:lpstr>Science Base for High Dimensional Space</vt:lpstr>
      <vt:lpstr>High dimension is fundamentally different from 2 or 3 dimensional space</vt:lpstr>
      <vt:lpstr>High dimensional data is inherently unstable.</vt:lpstr>
      <vt:lpstr>PowerPoint Presentation</vt:lpstr>
      <vt:lpstr>Gaussian distribution</vt:lpstr>
      <vt:lpstr>Gaussian in high dimensions</vt:lpstr>
      <vt:lpstr>Two Gaussians</vt:lpstr>
      <vt:lpstr>PowerPoint Presentation</vt:lpstr>
      <vt:lpstr>PowerPoint Presentation</vt:lpstr>
      <vt:lpstr>Distance between two random points from same Gaussian</vt:lpstr>
      <vt:lpstr>PowerPoint Presentation</vt:lpstr>
      <vt:lpstr>PowerPoint Presentation</vt:lpstr>
      <vt:lpstr>Expected distance between points from two Gaussians separated by δ</vt:lpstr>
      <vt:lpstr>Can separate points from two Gaussians if</vt:lpstr>
      <vt:lpstr>PowerPoint Presentation</vt:lpstr>
      <vt:lpstr>PowerPoint Presentation</vt:lpstr>
      <vt:lpstr>PowerPoint Presentation</vt:lpstr>
      <vt:lpstr>Dimension reduction</vt:lpstr>
      <vt:lpstr>PowerPoint Presentation</vt:lpstr>
      <vt:lpstr>Can separate Gaussians provided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Hopcroft</dc:creator>
  <cp:lastModifiedBy>Carlos Coello</cp:lastModifiedBy>
  <cp:revision>22</cp:revision>
  <cp:lastPrinted>2013-09-15T19:53:02Z</cp:lastPrinted>
  <dcterms:created xsi:type="dcterms:W3CDTF">2006-08-16T00:00:00Z</dcterms:created>
  <dcterms:modified xsi:type="dcterms:W3CDTF">2013-12-02T16:49:49Z</dcterms:modified>
</cp:coreProperties>
</file>